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  <p:sldMasterId id="2147483833" r:id="rId6"/>
    <p:sldMasterId id="2147483944" r:id="rId7"/>
    <p:sldMasterId id="2147483968" r:id="rId8"/>
  </p:sldMasterIdLst>
  <p:notesMasterIdLst>
    <p:notesMasterId r:id="rId54"/>
  </p:notesMasterIdLst>
  <p:handoutMasterIdLst>
    <p:handoutMasterId r:id="rId55"/>
  </p:handoutMasterIdLst>
  <p:sldIdLst>
    <p:sldId id="442" r:id="rId9"/>
    <p:sldId id="457" r:id="rId10"/>
    <p:sldId id="428" r:id="rId11"/>
    <p:sldId id="455" r:id="rId12"/>
    <p:sldId id="458" r:id="rId13"/>
    <p:sldId id="561" r:id="rId14"/>
    <p:sldId id="562" r:id="rId15"/>
    <p:sldId id="566" r:id="rId16"/>
    <p:sldId id="567" r:id="rId17"/>
    <p:sldId id="571" r:id="rId18"/>
    <p:sldId id="568" r:id="rId19"/>
    <p:sldId id="569" r:id="rId20"/>
    <p:sldId id="570" r:id="rId21"/>
    <p:sldId id="543" r:id="rId22"/>
    <p:sldId id="563" r:id="rId23"/>
    <p:sldId id="432" r:id="rId24"/>
    <p:sldId id="564" r:id="rId25"/>
    <p:sldId id="565" r:id="rId26"/>
    <p:sldId id="545" r:id="rId27"/>
    <p:sldId id="548" r:id="rId28"/>
    <p:sldId id="551" r:id="rId29"/>
    <p:sldId id="550" r:id="rId30"/>
    <p:sldId id="557" r:id="rId31"/>
    <p:sldId id="558" r:id="rId32"/>
    <p:sldId id="559" r:id="rId33"/>
    <p:sldId id="552" r:id="rId34"/>
    <p:sldId id="572" r:id="rId35"/>
    <p:sldId id="549" r:id="rId36"/>
    <p:sldId id="577" r:id="rId37"/>
    <p:sldId id="573" r:id="rId38"/>
    <p:sldId id="574" r:id="rId39"/>
    <p:sldId id="579" r:id="rId40"/>
    <p:sldId id="580" r:id="rId41"/>
    <p:sldId id="578" r:id="rId42"/>
    <p:sldId id="582" r:id="rId43"/>
    <p:sldId id="583" r:id="rId44"/>
    <p:sldId id="585" r:id="rId45"/>
    <p:sldId id="584" r:id="rId46"/>
    <p:sldId id="586" r:id="rId47"/>
    <p:sldId id="590" r:id="rId48"/>
    <p:sldId id="591" r:id="rId49"/>
    <p:sldId id="587" r:id="rId50"/>
    <p:sldId id="589" r:id="rId51"/>
    <p:sldId id="490" r:id="rId52"/>
    <p:sldId id="439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2832" userDrawn="1">
          <p15:clr>
            <a:srgbClr val="A4A3A4"/>
          </p15:clr>
        </p15:guide>
        <p15:guide id="7" pos="5432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tza Rudd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175"/>
    <a:srgbClr val="008CFF"/>
    <a:srgbClr val="38A5FF"/>
    <a:srgbClr val="2DA0FF"/>
    <a:srgbClr val="328EFF"/>
    <a:srgbClr val="2F7CDD"/>
    <a:srgbClr val="D5D5DC"/>
    <a:srgbClr val="FFFFFF"/>
    <a:srgbClr val="063F34"/>
    <a:srgbClr val="192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0" autoAdjust="0"/>
    <p:restoredTop sz="99829" autoAdjust="0"/>
  </p:normalViewPr>
  <p:slideViewPr>
    <p:cSldViewPr snapToGrid="0">
      <p:cViewPr varScale="1">
        <p:scale>
          <a:sx n="151" d="100"/>
          <a:sy n="151" d="100"/>
        </p:scale>
        <p:origin x="192" y="138"/>
      </p:cViewPr>
      <p:guideLst>
        <p:guide pos="2832"/>
        <p:guide pos="5432"/>
        <p:guide orient="horz" pos="1620"/>
        <p:guide pos="2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138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9E9D8-FB85-48D9-9BE0-E471BB1EFF55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6" name="Picture 5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07127" y="158496"/>
            <a:ext cx="485113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09BE09F-839A-4E46-AA96-6B1F206C89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65929" y="146304"/>
            <a:ext cx="426311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62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50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8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695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9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13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5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59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4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5682" y="1971562"/>
            <a:ext cx="4967228" cy="3311485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7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E23C-AA3D-41F2-9F58-4C2C5716F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1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49299"/>
          </a:xfrm>
        </p:spPr>
        <p:txBody>
          <a:bodyPr vert="horz" lIns="0" tIns="0" rIns="0" bIns="0" rtlCol="0" anchor="t">
            <a:spAutoFit/>
          </a:bodyPr>
          <a:lstStyle>
            <a:lvl1pPr>
              <a:defRPr lang="en-US" sz="1800" dirty="0"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5FD3-05EF-4135-9FF6-DCCD4882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6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62740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48810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D2E5C-2A59-4265-A525-2D85ED9E9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8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0057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74313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D32688-1E41-47D1-BB8B-50A661D3C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0399"/>
            <a:ext cx="4114800" cy="1089529"/>
          </a:xfrm>
        </p:spPr>
        <p:txBody>
          <a:bodyPr wrap="square">
            <a:spAutoFit/>
          </a:bodyPr>
          <a:lstStyle>
            <a:lvl1pPr>
              <a:defRPr sz="3600"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79270" y="2104083"/>
            <a:ext cx="4084961" cy="535531"/>
          </a:xfrm>
        </p:spPr>
        <p:txBody>
          <a:bodyPr vert="horz" wrap="square" lIns="182880" tIns="182880" rIns="182880" bIns="18288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0399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EE4F-CE19-4779-9C94-1617AA25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18526E-FCAC-437D-B59E-951BE0386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0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D4C5-0036-443C-BB58-69600B38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3612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218184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66616-70A2-4DCC-BA29-997525416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5846"/>
            <a:ext cx="9144000" cy="1814052"/>
          </a:xfrm>
        </p:spPr>
        <p:txBody>
          <a:bodyPr lIns="274320" tIns="365760" rIns="91440" bIns="1280160" anchor="t" anchorCtr="0"/>
          <a:lstStyle>
            <a:lvl1pPr algn="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9638" y="339213"/>
            <a:ext cx="7976439" cy="1081373"/>
          </a:xfrm>
          <a:noFill/>
        </p:spPr>
        <p:txBody>
          <a:bodyPr vert="horz" lIns="91440" tIns="91440" rIns="91440" bIns="182880" rtlCol="0" anchor="t" anchorCtr="0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406877"/>
            <a:ext cx="8259096" cy="855407"/>
          </a:xfrm>
        </p:spPr>
        <p:txBody>
          <a:bodyPr l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D76778-CE62-42ED-80A7-5C5A49DA8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2916" y="0"/>
            <a:ext cx="6091084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6513" y="471948"/>
            <a:ext cx="2514171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4076" y="2278103"/>
            <a:ext cx="2531356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810A90-B4AE-4866-9BD9-F1A54D0BC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8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7399" y="1984887"/>
            <a:ext cx="3382736" cy="3382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9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1150" y="471948"/>
            <a:ext cx="3079975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32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8713" y="2512355"/>
            <a:ext cx="2935100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39BF10-18B6-4466-86EF-70F75124C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2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004505F-EF06-4528-A1CD-73A5DCC47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1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D76B930-1C0C-4C5A-BA5B-C70886768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2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3971860" y="1336326"/>
            <a:ext cx="0" cy="247084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40" y="2103120"/>
            <a:ext cx="1161286" cy="967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57" y="2442480"/>
            <a:ext cx="193337" cy="1583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6" y="2935584"/>
            <a:ext cx="190055" cy="1473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72" y="2674317"/>
            <a:ext cx="187123" cy="1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29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9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9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49D75-D359-411E-95D8-DAED3BDA3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</a:blip>
          <a:stretch>
            <a:fillRect/>
          </a:stretch>
        </p:blipFill>
        <p:spPr>
          <a:xfrm>
            <a:off x="5645682" y="1971562"/>
            <a:ext cx="4967228" cy="3311485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A31DF8F-F78D-4B8F-87BC-77A03DB73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96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6899BC-DBDE-4C4F-B1D9-A42ED57BF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967399" y="1984887"/>
            <a:ext cx="3382736" cy="338273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F713B774-1F3D-4CFD-9605-004EDB8D65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26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D312AE-92A3-4212-A37D-C8460D819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327058" y="1640522"/>
            <a:ext cx="2947285" cy="35177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68A001F-6841-40CE-A70D-293F986F7D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0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4F3DE-B11C-4844-8DBC-FE6D5CD45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5400000">
            <a:off x="5569860" y="1638621"/>
            <a:ext cx="3873584" cy="38735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B0FFC15-4EAE-4DC1-B46A-664CB21B84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C154B0-D1E8-4EB6-A1C6-9A44F63DB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20559109">
            <a:off x="5824492" y="1725700"/>
            <a:ext cx="3872438" cy="38724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750921D6-D513-4054-98A3-B2E83F408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89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7058" y="1640522"/>
            <a:ext cx="2947285" cy="3517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5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47196" y="2064774"/>
            <a:ext cx="3723357" cy="3351022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454C420-EE73-423C-B3E6-6F96569D6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94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502292-BD77-4AA7-BA04-CC1A2D80C1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9" y="936769"/>
            <a:ext cx="2221349" cy="42905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E1FC950A-4217-4370-866C-8530742D2B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65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8B7207A0-4D43-4561-A74C-977F783A98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3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7211"/>
            <a:ext cx="8229600" cy="48013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41027" y="901013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41027" y="1385770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41027" y="1915316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1027" y="2443859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1027" y="2963881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027" y="3495684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4F348-31D1-4A87-9898-F7198983F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E23C-AA3D-41F2-9F58-4C2C5716F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 marL="342900" marR="0" indent="-342900" algn="l" defTabSz="457200" rtl="0" eaLnBrk="1" fontAlgn="auto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2400" b="0">
                <a:solidFill>
                  <a:schemeClr val="bg1"/>
                </a:solidFill>
              </a:defRPr>
            </a:lvl1pPr>
            <a:lvl2pPr marL="679450" marR="0" indent="-28575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2000" b="0">
                <a:solidFill>
                  <a:schemeClr val="bg1"/>
                </a:solidFill>
              </a:defRPr>
            </a:lvl2pPr>
            <a:lvl3pPr marL="9779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800" b="0">
                <a:solidFill>
                  <a:schemeClr val="bg1"/>
                </a:solidFill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>
                <a:solidFill>
                  <a:schemeClr val="bg1"/>
                </a:solidFill>
              </a:defRPr>
            </a:lvl4pPr>
            <a:lvl5pPr marL="16002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49299"/>
          </a:xfrm>
        </p:spPr>
        <p:txBody>
          <a:bodyPr vert="horz" lIns="0" tIns="0" rIns="0" bIns="0" rtlCol="0" anchor="t">
            <a:spAutoFit/>
          </a:bodyPr>
          <a:lstStyle>
            <a:lvl1pPr>
              <a:defRPr lang="en-US" sz="1800" dirty="0"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5FD3-05EF-4135-9FF6-DCCD4882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62740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35894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D2E5C-2A59-4265-A525-2D85ED9E9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0057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30771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D32688-1E41-47D1-BB8B-50A661D3C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2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0399"/>
            <a:ext cx="4114800" cy="1089529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79270" y="2104083"/>
            <a:ext cx="4084961" cy="535531"/>
          </a:xfrm>
        </p:spPr>
        <p:txBody>
          <a:bodyPr vert="horz" wrap="square" lIns="182880" tIns="182880" rIns="182880" bIns="18288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039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EE4F-CE19-4779-9C94-1617AA25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18526E-FCAC-437D-B59E-951BE0386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5569860" y="1638621"/>
            <a:ext cx="3873584" cy="3873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D4C5-0036-443C-BB58-69600B38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3612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218184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66616-70A2-4DCC-BA29-997525416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5846"/>
            <a:ext cx="9144000" cy="1814052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9638" y="339213"/>
            <a:ext cx="7976439" cy="1081373"/>
          </a:xfrm>
          <a:noFill/>
        </p:spPr>
        <p:txBody>
          <a:bodyPr vert="horz" lIns="91440" tIns="91440" rIns="91440" bIns="182880" rtlCol="0" anchor="t" anchorCtr="0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406877"/>
            <a:ext cx="8259096" cy="855407"/>
          </a:xfrm>
        </p:spPr>
        <p:txBody>
          <a:bodyPr l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D76778-CE62-42ED-80A7-5C5A49DA8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2916" y="0"/>
            <a:ext cx="6091084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6513" y="471948"/>
            <a:ext cx="2514171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4076" y="2278103"/>
            <a:ext cx="2531356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810A90-B4AE-4866-9BD9-F1A54D0BC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0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1150" y="471948"/>
            <a:ext cx="3079975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32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8713" y="2512355"/>
            <a:ext cx="2935100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39BF10-18B6-4466-86EF-70F75124C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D76B930-1C0C-4C5A-BA5B-C70886768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3971860" y="1336326"/>
            <a:ext cx="0" cy="247084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14" name="pasted-image.pdf">
            <a:extLst>
              <a:ext uri="{FF2B5EF4-FFF2-40B4-BE49-F238E27FC236}">
                <a16:creationId xmlns:a16="http://schemas.microsoft.com/office/drawing/2014/main" id="{8EE834AD-71F6-4B92-B0AB-A331A985D5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095499" y="2065020"/>
            <a:ext cx="1238152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2E1BEE-21C0-44D0-9029-9AA793564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66" y="2678156"/>
            <a:ext cx="210203" cy="2102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A456CC-809F-45F8-8C02-67C8F90B2C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45" y="2444896"/>
            <a:ext cx="184045" cy="1840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20BBFE-FEC6-4F0C-8883-E176B40866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95" y="2934800"/>
            <a:ext cx="147455" cy="1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55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and Event Divi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27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559109">
            <a:off x="5824492" y="1725700"/>
            <a:ext cx="3872438" cy="3872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6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47196" y="2064774"/>
            <a:ext cx="3723357" cy="3351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-ic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9" y="936769"/>
            <a:ext cx="2221349" cy="4290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282"/>
            <a:ext cx="652813" cy="5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7211"/>
            <a:ext cx="8229600" cy="48013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41027" y="901013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41027" y="1385770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41027" y="1915316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1027" y="2443859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1027" y="2963881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027" y="3495684"/>
            <a:ext cx="8230215" cy="411480"/>
          </a:xfrm>
          <a:prstGeom prst="rect">
            <a:avLst/>
          </a:prstGeom>
          <a:solidFill>
            <a:schemeClr val="bg2"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4F348-31D1-4A87-9898-F7198983F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1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12.png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31475"/>
            <a:ext cx="8229600" cy="867930"/>
          </a:xfrm>
          <a:prstGeom prst="rect">
            <a:avLst/>
          </a:prstGeom>
        </p:spPr>
        <p:txBody>
          <a:bodyPr vert="horz" lIns="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49775"/>
            <a:ext cx="8229600" cy="339410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Shape 153"/>
          <p:cNvSpPr/>
          <p:nvPr userDrawn="1"/>
        </p:nvSpPr>
        <p:spPr>
          <a:xfrm>
            <a:off x="457200" y="4753974"/>
            <a:ext cx="8229600" cy="0"/>
          </a:xfrm>
          <a:prstGeom prst="line">
            <a:avLst/>
          </a:prstGeom>
          <a:ln w="3175">
            <a:solidFill>
              <a:srgbClr val="37374C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13" name="Shape 155"/>
          <p:cNvSpPr/>
          <p:nvPr userDrawn="1"/>
        </p:nvSpPr>
        <p:spPr>
          <a:xfrm>
            <a:off x="3561307" y="4747832"/>
            <a:ext cx="202138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800" dirty="0">
                <a:solidFill>
                  <a:srgbClr val="37374C"/>
                </a:solidFill>
              </a:rPr>
              <a:t>Copyright © 2018 CA. All rights reserved.</a:t>
            </a:r>
            <a:endParaRPr sz="800" dirty="0">
              <a:solidFill>
                <a:srgbClr val="37374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646" y="4390707"/>
            <a:ext cx="342716" cy="2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91" r:id="rId9"/>
    <p:sldLayoutId id="2147483784" r:id="rId10"/>
    <p:sldLayoutId id="2147483813" r:id="rId11"/>
    <p:sldLayoutId id="2147483783" r:id="rId12"/>
    <p:sldLayoutId id="2147483782" r:id="rId13"/>
    <p:sldLayoutId id="2147483886" r:id="rId14"/>
    <p:sldLayoutId id="2147483785" r:id="rId15"/>
    <p:sldLayoutId id="2147483786" r:id="rId16"/>
    <p:sldLayoutId id="2147483919" r:id="rId17"/>
    <p:sldLayoutId id="2147483889" r:id="rId18"/>
    <p:sldLayoutId id="2147483888" r:id="rId19"/>
    <p:sldLayoutId id="2147483887" r:id="rId20"/>
    <p:sldLayoutId id="2147483943" r:id="rId21"/>
    <p:sldLayoutId id="2147483655" r:id="rId22"/>
    <p:sldLayoutId id="2147483890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1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tx1"/>
          </a:solidFill>
          <a:latin typeface="Arial" charset="0"/>
          <a:ea typeface="+mj-ea"/>
          <a:cs typeface="Arial" charset="0"/>
        </a:defRPr>
      </a:lvl1pPr>
    </p:titleStyle>
    <p:bodyStyle>
      <a:lvl1pPr marL="342900" indent="-342900" algn="r" defTabSz="457200" rtl="1" eaLnBrk="1" latinLnBrk="0" hangingPunct="1">
        <a:lnSpc>
          <a:spcPts val="2880"/>
        </a:lnSpc>
        <a:spcBef>
          <a:spcPts val="600"/>
        </a:spcBef>
        <a:spcAft>
          <a:spcPts val="600"/>
        </a:spcAft>
        <a:buClr>
          <a:schemeClr val="tx1"/>
        </a:buClr>
        <a:buSzPct val="110000"/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79450" indent="-285750" algn="r" defTabSz="457200" rtl="1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228600" algn="r" defTabSz="457200" rtl="1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20800" marR="0" indent="-228600" algn="r" defTabSz="457200" rtl="1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r" defTabSz="457200" rtl="1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676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7425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0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31475"/>
            <a:ext cx="8229600" cy="867930"/>
          </a:xfrm>
          <a:prstGeom prst="rect">
            <a:avLst/>
          </a:prstGeom>
        </p:spPr>
        <p:txBody>
          <a:bodyPr vert="horz" lIns="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49775"/>
            <a:ext cx="8229600" cy="339410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AFA4A6-4AB1-44AA-8A6F-5CC25F8EA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asted-image.pdf">
            <a:extLst>
              <a:ext uri="{FF2B5EF4-FFF2-40B4-BE49-F238E27FC236}">
                <a16:creationId xmlns:a16="http://schemas.microsoft.com/office/drawing/2014/main" id="{673CB5D4-504C-4870-A576-4FFA6001109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/>
          </a:blip>
          <a:stretch>
            <a:fillRect/>
          </a:stretch>
        </p:blipFill>
        <p:spPr>
          <a:xfrm>
            <a:off x="8361970" y="4399532"/>
            <a:ext cx="334894" cy="27824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53">
            <a:extLst>
              <a:ext uri="{FF2B5EF4-FFF2-40B4-BE49-F238E27FC236}">
                <a16:creationId xmlns:a16="http://schemas.microsoft.com/office/drawing/2014/main" id="{28D7EB75-2AFA-4A97-8205-B1559A13B235}"/>
              </a:ext>
            </a:extLst>
          </p:cNvPr>
          <p:cNvSpPr/>
          <p:nvPr userDrawn="1"/>
        </p:nvSpPr>
        <p:spPr>
          <a:xfrm>
            <a:off x="457200" y="4753974"/>
            <a:ext cx="82296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BDA67838-7B75-4D44-8AA1-35FC9EFDD225}"/>
              </a:ext>
            </a:extLst>
          </p:cNvPr>
          <p:cNvSpPr/>
          <p:nvPr userDrawn="1"/>
        </p:nvSpPr>
        <p:spPr>
          <a:xfrm>
            <a:off x="3561307" y="4747832"/>
            <a:ext cx="202138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2018 CA. All rights reserved.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6" r:id="rId21"/>
    <p:sldLayoutId id="214748396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bg1"/>
          </a:solidFill>
          <a:latin typeface="Arial" charset="0"/>
          <a:ea typeface="+mj-ea"/>
          <a:cs typeface="Arial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600"/>
        </a:spcBef>
        <a:spcAft>
          <a:spcPts val="600"/>
        </a:spcAft>
        <a:buClr>
          <a:schemeClr val="tx1"/>
        </a:buClr>
        <a:buSzPct val="110000"/>
        <a:buFont typeface="Arial" panose="020B0604020202020204" pitchFamily="34" charset="0"/>
        <a:buChar char="•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b="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tabLst/>
        <a:defRPr sz="14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704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36453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19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bg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ops.ca.com/display/CIS142/Api+Contex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ops.ca.com/display/CIS142/Prop+Contex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Franco@ca.com" TargetMode="Externa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ctrTitle"/>
          </p:nvPr>
        </p:nvSpPr>
        <p:spPr>
          <a:xfrm>
            <a:off x="447669" y="2007095"/>
            <a:ext cx="8167461" cy="840230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  <a:sym typeface="Arial"/>
              </a:rPr>
              <a:t>Identity Portal Forms</a:t>
            </a:r>
            <a:endParaRPr lang="en-US" dirty="0">
              <a:sym typeface="Arial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3638" y="3593886"/>
            <a:ext cx="6456116" cy="360163"/>
          </a:xfrm>
        </p:spPr>
        <p:txBody>
          <a:bodyPr/>
          <a:lstStyle/>
          <a:p>
            <a:pPr algn="l" rtl="0"/>
            <a:r>
              <a:rPr lang="en-US" dirty="0"/>
              <a:t>August 2018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algn="l" rtl="0"/>
            <a:r>
              <a:rPr lang="en-US" dirty="0"/>
              <a:t>David Franco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A43BA-E9ED-4EE1-8E4F-93A658307F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246061"/>
            <a:ext cx="7207250" cy="34940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2902345" y="2127249"/>
            <a:ext cx="2882505" cy="2019301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DDF61B13-E2E2-4945-B1F0-5A4A8D0A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My Requests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8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A793DD-6345-4CAC-8613-54E9E83B40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226743"/>
            <a:ext cx="7188200" cy="34741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3022995" y="2770620"/>
            <a:ext cx="2653905" cy="747280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DDF61B13-E2E2-4945-B1F0-5A4A8D0A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Approval Tasks – Request Information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73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7CD94-9121-4187-939D-778ED7EE4D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849" y="1220662"/>
            <a:ext cx="7209421" cy="34675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2946795" y="2286000"/>
            <a:ext cx="2793605" cy="673100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DDF61B13-E2E2-4945-B1F0-5A4A8D0A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Approval Tasks – Process Information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578A58-8F3B-47C9-8151-CFAF1C1D131C}"/>
              </a:ext>
            </a:extLst>
          </p:cNvPr>
          <p:cNvSpPr/>
          <p:nvPr/>
        </p:nvSpPr>
        <p:spPr>
          <a:xfrm>
            <a:off x="7660640" y="1550972"/>
            <a:ext cx="1451610" cy="238602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r>
              <a:rPr lang="en-US" sz="1050" dirty="0"/>
              <a:t>The form in the Process Information tab is “alive”, unlike the form displayed in the Request Information tab which is not editable.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1069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FD8091-5EE7-4ABF-8AEF-449194BA8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1236312"/>
            <a:ext cx="5791200" cy="34455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679845" y="1479550"/>
            <a:ext cx="4628755" cy="2889250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DDF61B13-E2E2-4945-B1F0-5A4A8D0A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Self Registration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8090386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1" y="703927"/>
            <a:ext cx="8313137" cy="2086725"/>
          </a:xfrm>
        </p:spPr>
        <p:txBody>
          <a:bodyPr/>
          <a:lstStyle/>
          <a:p>
            <a:r>
              <a:rPr lang="en-US" dirty="0"/>
              <a:t>Form Properties, Types and Options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183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Different types, different capabilities</a:t>
            </a:r>
          </a:p>
        </p:txBody>
      </p:sp>
    </p:spTree>
    <p:extLst>
      <p:ext uri="{BB962C8B-B14F-4D97-AF65-F5344CB8AC3E}">
        <p14:creationId xmlns:p14="http://schemas.microsoft.com/office/powerpoint/2010/main" val="177460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97" y="2010057"/>
            <a:ext cx="1190873" cy="892840"/>
          </a:xfrm>
          <a:prstGeom prst="rect">
            <a:avLst/>
          </a:prstGeom>
        </p:spPr>
      </p:pic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ts val="0"/>
              </a:spcBef>
              <a:buNone/>
            </a:pPr>
            <a:endParaRPr lang="en-US" sz="36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45633" y="2905588"/>
            <a:ext cx="2129941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Label and Reference Name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56223" y="3146343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algn="ctr"/>
            <a:r>
              <a:rPr lang="en-US" sz="1050" dirty="0"/>
              <a:t>The property’s Label is its display name. Reference Name is its inner name that lives in the form context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6F4C-A945-41CC-A7FA-65B9AC55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577FF1-1B62-4F0B-97ED-0357BCD66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278" y="1250991"/>
            <a:ext cx="4011467" cy="34198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DF3567-069C-4C39-A041-275675DBB540}"/>
              </a:ext>
            </a:extLst>
          </p:cNvPr>
          <p:cNvSpPr/>
          <p:nvPr/>
        </p:nvSpPr>
        <p:spPr>
          <a:xfrm>
            <a:off x="4020958" y="3218582"/>
            <a:ext cx="1262241" cy="400918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021B92-2F56-4E19-95A8-EE1E713F4A47}"/>
              </a:ext>
            </a:extLst>
          </p:cNvPr>
          <p:cNvSpPr/>
          <p:nvPr/>
        </p:nvSpPr>
        <p:spPr>
          <a:xfrm>
            <a:off x="4020958" y="1621510"/>
            <a:ext cx="1262241" cy="400918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4" name="Title 12">
            <a:extLst>
              <a:ext uri="{FF2B5EF4-FFF2-40B4-BE49-F238E27FC236}">
                <a16:creationId xmlns:a16="http://schemas.microsoft.com/office/drawing/2014/main" id="{BAD88E4E-D686-4448-A102-E0DA8D03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Property General Configuration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1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ts val="0"/>
              </a:spcBef>
              <a:buNone/>
            </a:pPr>
            <a:endParaRPr lang="en-US" sz="36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78952" y="2869556"/>
            <a:ext cx="1737360" cy="2823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Target Name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106912" y="3107116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algn="ctr"/>
            <a:r>
              <a:rPr lang="en-US" sz="1050" dirty="0"/>
              <a:t>The name of backend attribute the property is mapped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6F4C-A945-41CC-A7FA-65B9AC55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Graphic 13" descr="Bullseye">
            <a:extLst>
              <a:ext uri="{FF2B5EF4-FFF2-40B4-BE49-F238E27FC236}">
                <a16:creationId xmlns:a16="http://schemas.microsoft.com/office/drawing/2014/main" id="{3D8E4E9C-A7D4-42E9-BF5B-7ACAA2698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292" y="2041556"/>
            <a:ext cx="828000" cy="82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CAB045-E1EB-4E31-ABAC-F7A02D21F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278" y="1250991"/>
            <a:ext cx="4011467" cy="34198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8B579FA-0C17-45D8-AA0C-BB09945CBC78}"/>
              </a:ext>
            </a:extLst>
          </p:cNvPr>
          <p:cNvSpPr/>
          <p:nvPr/>
        </p:nvSpPr>
        <p:spPr>
          <a:xfrm>
            <a:off x="4020958" y="2828010"/>
            <a:ext cx="1262241" cy="400918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40C8C459-FBCC-4318-A95C-A11D4EDA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Property General Configuration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29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14599" y="287820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Default Value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43491" y="3082509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algn="ctr"/>
            <a:r>
              <a:rPr lang="en-US" sz="1050" dirty="0"/>
              <a:t>Whenever the property has no other value, the default value is submitted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ts val="0"/>
              </a:spcBef>
              <a:buNone/>
            </a:pPr>
            <a:endParaRPr lang="en-US" sz="36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6F4C-A945-41CC-A7FA-65B9AC55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6" name="Graphic 15" descr="Pencil">
            <a:extLst>
              <a:ext uri="{FF2B5EF4-FFF2-40B4-BE49-F238E27FC236}">
                <a16:creationId xmlns:a16="http://schemas.microsoft.com/office/drawing/2014/main" id="{B70D6332-B7EC-412E-9C77-5E2E05EF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9279" y="2016156"/>
            <a:ext cx="828000" cy="82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D4BECB-CE17-4A80-96F2-99A2C4AB2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278" y="1250991"/>
            <a:ext cx="4011467" cy="341982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49FF19B-C6CC-4BF3-90EC-06A5240DFFE1}"/>
              </a:ext>
            </a:extLst>
          </p:cNvPr>
          <p:cNvSpPr/>
          <p:nvPr/>
        </p:nvSpPr>
        <p:spPr>
          <a:xfrm>
            <a:off x="4020958" y="3615410"/>
            <a:ext cx="1262241" cy="400918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4" name="Title 12">
            <a:extLst>
              <a:ext uri="{FF2B5EF4-FFF2-40B4-BE49-F238E27FC236}">
                <a16:creationId xmlns:a16="http://schemas.microsoft.com/office/drawing/2014/main" id="{92698E33-8FD0-4EE6-ADDF-CE5C5CE9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Property General Configuration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690" y="1929879"/>
            <a:ext cx="1426669" cy="1069625"/>
          </a:xfrm>
          <a:prstGeom prst="rect">
            <a:avLst/>
          </a:prstGeom>
        </p:spPr>
      </p:pic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ts val="0"/>
              </a:spcBef>
              <a:buNone/>
            </a:pPr>
            <a:endParaRPr lang="en-US" sz="36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28630" y="2878205"/>
            <a:ext cx="1737360" cy="2823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Display Options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00086" y="3081716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algn="ctr"/>
            <a:r>
              <a:rPr lang="en-US" sz="1050" dirty="0"/>
              <a:t>Mandatory, Read Only or Hidden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6F4C-A945-41CC-A7FA-65B9AC55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3CEE6C-9811-4F71-82E5-00D7F5635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278" y="1250991"/>
            <a:ext cx="4011467" cy="34198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3DFF6A-9708-4071-A1F8-3C542078A421}"/>
              </a:ext>
            </a:extLst>
          </p:cNvPr>
          <p:cNvSpPr/>
          <p:nvPr/>
        </p:nvSpPr>
        <p:spPr>
          <a:xfrm>
            <a:off x="4014608" y="4129760"/>
            <a:ext cx="3249792" cy="400918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8AA6C0B-FDF8-41A8-A2AD-4CCDE2F2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Property General Configuration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8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Display </a:t>
            </a:r>
            <a:r>
              <a:rPr lang="en-US" sz="2400" dirty="0">
                <a:sym typeface="Arial"/>
              </a:rPr>
              <a:t>types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95333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Define the behavior and display of the property</a:t>
            </a:r>
          </a:p>
          <a:p>
            <a:pPr algn="l" rtl="0"/>
            <a:r>
              <a:rPr lang="en-US" sz="1800" dirty="0"/>
              <a:t>Single-value vs Multi-value</a:t>
            </a:r>
          </a:p>
          <a:p>
            <a:pPr algn="l" rtl="0"/>
            <a:r>
              <a:rPr lang="en-US" sz="1800" dirty="0"/>
              <a:t>Different property types have different options and validations capabilities</a:t>
            </a:r>
          </a:p>
          <a:p>
            <a:pPr algn="l" rtl="0"/>
            <a:r>
              <a:rPr lang="en-US" sz="1800" dirty="0"/>
              <a:t>Few property types enforce a specific server type (e.g. Message is always Internal)</a:t>
            </a:r>
          </a:p>
        </p:txBody>
      </p:sp>
    </p:spTree>
    <p:extLst>
      <p:ext uri="{BB962C8B-B14F-4D97-AF65-F5344CB8AC3E}">
        <p14:creationId xmlns:p14="http://schemas.microsoft.com/office/powerpoint/2010/main" val="238372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rial"/>
              </a:rPr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What are forms in identity portal?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Where do we see forms in identity Portal?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/>
              <a:t>Form properties types and options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Handlers and API / prop context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4"/>
          </p:nvPr>
        </p:nvSpPr>
        <p:spPr>
          <a:xfrm>
            <a:off x="441027" y="2963881"/>
            <a:ext cx="8230215" cy="411480"/>
          </a:xfrm>
        </p:spPr>
        <p:txBody>
          <a:bodyPr/>
          <a:lstStyle/>
          <a:p>
            <a:r>
              <a:rPr lang="en-US" dirty="0"/>
              <a:t>Plugins and service actions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2" name="Pentagon 14"/>
          <p:cNvSpPr/>
          <p:nvPr/>
        </p:nvSpPr>
        <p:spPr>
          <a:xfrm>
            <a:off x="441027" y="90265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1</a:t>
            </a:r>
          </a:p>
        </p:txBody>
      </p:sp>
      <p:sp>
        <p:nvSpPr>
          <p:cNvPr id="23" name="Pentagon 14"/>
          <p:cNvSpPr/>
          <p:nvPr/>
        </p:nvSpPr>
        <p:spPr>
          <a:xfrm>
            <a:off x="441027" y="1386683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2</a:t>
            </a:r>
          </a:p>
        </p:txBody>
      </p:sp>
      <p:sp>
        <p:nvSpPr>
          <p:cNvPr id="24" name="Pentagon 14"/>
          <p:cNvSpPr/>
          <p:nvPr/>
        </p:nvSpPr>
        <p:spPr>
          <a:xfrm>
            <a:off x="441027" y="1916229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3</a:t>
            </a:r>
          </a:p>
        </p:txBody>
      </p:sp>
      <p:sp>
        <p:nvSpPr>
          <p:cNvPr id="25" name="Pentagon 14"/>
          <p:cNvSpPr/>
          <p:nvPr/>
        </p:nvSpPr>
        <p:spPr>
          <a:xfrm>
            <a:off x="441027" y="244477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4</a:t>
            </a:r>
          </a:p>
        </p:txBody>
      </p:sp>
      <p:sp>
        <p:nvSpPr>
          <p:cNvPr id="26" name="Pentagon 14"/>
          <p:cNvSpPr/>
          <p:nvPr/>
        </p:nvSpPr>
        <p:spPr>
          <a:xfrm>
            <a:off x="441027" y="2964794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5</a:t>
            </a:r>
          </a:p>
        </p:txBody>
      </p:sp>
      <p:sp>
        <p:nvSpPr>
          <p:cNvPr id="27" name="Pentagon 14"/>
          <p:cNvSpPr/>
          <p:nvPr/>
        </p:nvSpPr>
        <p:spPr>
          <a:xfrm>
            <a:off x="441027" y="3496597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algn="l">
              <a:lnSpc>
                <a:spcPct val="100000"/>
              </a:lnSpc>
              <a:buClr>
                <a:srgbClr val="FFFFFF"/>
              </a:buClr>
            </a:pPr>
            <a:r>
              <a:rPr lang="en-US" sz="1600" dirty="0">
                <a:solidFill>
                  <a:schemeClr val="bg1"/>
                </a:solidFill>
                <a:cs typeface="Arial Unicode MS" pitchFamily="34" charset="-128"/>
              </a:rPr>
              <a:t>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9D706-B2ED-411D-A874-6A6CA3E19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8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Form Properties, Types and Options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Server </a:t>
            </a:r>
            <a:r>
              <a:rPr lang="en-US" sz="2400" dirty="0">
                <a:sym typeface="Arial"/>
              </a:rPr>
              <a:t>types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95333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Define the server logic of the property</a:t>
            </a:r>
          </a:p>
          <a:p>
            <a:pPr algn="l" rtl="0"/>
            <a:r>
              <a:rPr lang="en-US" sz="1800" dirty="0"/>
              <a:t>Default server type is String – the value will be submitted as is</a:t>
            </a:r>
          </a:p>
          <a:p>
            <a:pPr algn="l" rtl="0"/>
            <a:r>
              <a:rPr lang="en-US" sz="1800" dirty="0"/>
              <a:t>The Hidden server type is special – it allows to submit values that will be generated on runtime by the server</a:t>
            </a:r>
          </a:p>
          <a:p>
            <a:pPr algn="l" rtl="0"/>
            <a:r>
              <a:rPr lang="en-US" sz="1800" dirty="0"/>
              <a:t>Internal property is not submitted to the backend system</a:t>
            </a:r>
          </a:p>
        </p:txBody>
      </p:sp>
    </p:spTree>
    <p:extLst>
      <p:ext uri="{BB962C8B-B14F-4D97-AF65-F5344CB8AC3E}">
        <p14:creationId xmlns:p14="http://schemas.microsoft.com/office/powerpoint/2010/main" val="46330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8090386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1" y="703927"/>
            <a:ext cx="8313137" cy="2086725"/>
          </a:xfrm>
        </p:spPr>
        <p:txBody>
          <a:bodyPr/>
          <a:lstStyle/>
          <a:p>
            <a:r>
              <a:rPr lang="en-US" dirty="0"/>
              <a:t>Handlers and API / Prop Context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183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Doing some magic 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267319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8B5A81-EEAA-4683-8398-EB335C953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4" t="8452" r="19647" b="7179"/>
          <a:stretch/>
        </p:blipFill>
        <p:spPr>
          <a:xfrm>
            <a:off x="7031099" y="2023040"/>
            <a:ext cx="1735755" cy="19102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95333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The form handlers enable you to use JavaScript code to control the behavior of the form</a:t>
            </a:r>
          </a:p>
          <a:p>
            <a:pPr algn="l" rtl="0"/>
            <a:r>
              <a:rPr lang="en-US" sz="1800" dirty="0"/>
              <a:t>Each property has three handlers: Initialization, Change </a:t>
            </a:r>
            <a:br>
              <a:rPr lang="en-US" sz="1800" dirty="0"/>
            </a:br>
            <a:r>
              <a:rPr lang="en-US" sz="1800" dirty="0"/>
              <a:t>and Validation</a:t>
            </a:r>
          </a:p>
          <a:p>
            <a:pPr algn="l" rtl="0"/>
            <a:r>
              <a:rPr lang="en-US" sz="1800" dirty="0"/>
              <a:t>All handlers are injected with the ‘api’ context and ‘prop’ context</a:t>
            </a:r>
          </a:p>
          <a:p>
            <a:pPr marL="0" indent="0" algn="l" rtl="0">
              <a:buNone/>
            </a:pPr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Handlers</a:t>
            </a:r>
            <a:r>
              <a:rPr lang="he-IL" sz="2400" dirty="0">
                <a:sym typeface="Arial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140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8B5A81-EEAA-4683-8398-EB335C953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4" t="8452" r="19647" b="7179"/>
          <a:stretch/>
        </p:blipFill>
        <p:spPr>
          <a:xfrm>
            <a:off x="7031099" y="2023040"/>
            <a:ext cx="1735755" cy="19102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95333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Initialization handler is executed only once, when the form is loaded</a:t>
            </a:r>
          </a:p>
          <a:p>
            <a:pPr algn="l" rtl="0"/>
            <a:r>
              <a:rPr lang="en-US" sz="1800" dirty="0"/>
              <a:t>Change handler will be executed every time the value of the </a:t>
            </a:r>
            <a:br>
              <a:rPr lang="en-US" sz="1800" dirty="0"/>
            </a:br>
            <a:r>
              <a:rPr lang="en-US" sz="1800" dirty="0"/>
              <a:t>property changes</a:t>
            </a:r>
          </a:p>
          <a:p>
            <a:pPr algn="l" rtl="0"/>
            <a:r>
              <a:rPr lang="en-US" sz="1800" dirty="0"/>
              <a:t>Validation handler is executed when the form is submitted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Handlers</a:t>
            </a:r>
            <a:r>
              <a:rPr lang="he-IL" sz="2400" dirty="0">
                <a:sym typeface="Arial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5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95333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The ‘api’ context exposes several methods that are useful when developing the handlers code logic</a:t>
            </a:r>
            <a:endParaRPr lang="en-US" sz="1400" dirty="0"/>
          </a:p>
          <a:p>
            <a:pPr algn="l" rtl="0"/>
            <a:r>
              <a:rPr lang="en-US" sz="1800" dirty="0"/>
              <a:t>These methods allow:</a:t>
            </a:r>
          </a:p>
          <a:p>
            <a:pPr lvl="1" algn="l" rtl="0"/>
            <a:r>
              <a:rPr lang="en-US" sz="1400" dirty="0"/>
              <a:t>Retrieving information regarding the request context in which the form is loaded</a:t>
            </a:r>
          </a:p>
          <a:p>
            <a:pPr lvl="1" algn="l" rtl="0"/>
            <a:r>
              <a:rPr lang="en-US" sz="1400" dirty="0"/>
              <a:t>Executing Plugins and Service Actions</a:t>
            </a:r>
          </a:p>
          <a:p>
            <a:pPr lvl="1" algn="l" rtl="0"/>
            <a:r>
              <a:rPr lang="en-US" sz="1400" dirty="0"/>
              <a:t>Retrieving the locale of the system</a:t>
            </a:r>
          </a:p>
          <a:p>
            <a:pPr lvl="1" algn="l" rtl="0"/>
            <a:r>
              <a:rPr lang="en-US" sz="1400" dirty="0"/>
              <a:t>Reading data from other properties on the form and manipulate them</a:t>
            </a:r>
          </a:p>
          <a:p>
            <a:pPr lvl="1" algn="l" rtl="0"/>
            <a:endParaRPr lang="en-US" sz="14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API Context</a:t>
            </a:r>
            <a:r>
              <a:rPr lang="he-IL" sz="2400" dirty="0">
                <a:sym typeface="Arial"/>
              </a:rPr>
              <a:t> </a:t>
            </a:r>
            <a:endParaRPr lang="en-US" sz="2800" dirty="0"/>
          </a:p>
        </p:txBody>
      </p:sp>
      <p:pic>
        <p:nvPicPr>
          <p:cNvPr id="4" name="Graphic 3" descr="Handshake">
            <a:extLst>
              <a:ext uri="{FF2B5EF4-FFF2-40B4-BE49-F238E27FC236}">
                <a16:creationId xmlns:a16="http://schemas.microsoft.com/office/drawing/2014/main" id="{8C33C3A9-886A-4E59-B817-F4A2B1C78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915" y="7866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API Context</a:t>
            </a:r>
            <a:r>
              <a:rPr lang="he-IL" sz="2400" dirty="0">
                <a:sym typeface="Arial"/>
              </a:rPr>
              <a:t> 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78D81F-BBF0-4534-9C75-97BC06935662}"/>
              </a:ext>
            </a:extLst>
          </p:cNvPr>
          <p:cNvSpPr/>
          <p:nvPr/>
        </p:nvSpPr>
        <p:spPr>
          <a:xfrm>
            <a:off x="5968268" y="4176742"/>
            <a:ext cx="2152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https://docops.ca.com/display/CIS142/Api+Context</a:t>
            </a:r>
            <a:endParaRPr lang="he-IL" sz="1200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A690FE5-7F5B-4126-8916-BE12CDDC91EE}"/>
              </a:ext>
            </a:extLst>
          </p:cNvPr>
          <p:cNvSpPr txBox="1">
            <a:spLocks/>
          </p:cNvSpPr>
          <p:nvPr/>
        </p:nvSpPr>
        <p:spPr>
          <a:xfrm>
            <a:off x="76486" y="1544533"/>
            <a:ext cx="8044775" cy="30430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r" defTabSz="457200" rtl="1" eaLnBrk="1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9450" indent="-28575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–"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79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r" defTabSz="457200" rtl="1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/>
              <a:t>api.getProp </a:t>
            </a:r>
            <a:r>
              <a:rPr lang="en-US" sz="1400" dirty="0"/>
              <a:t>– fetches another property on the same form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 err="1"/>
              <a:t>api.getReuqester</a:t>
            </a:r>
            <a:r>
              <a:rPr lang="en-US" sz="1400" i="1" dirty="0"/>
              <a:t> </a:t>
            </a:r>
            <a:r>
              <a:rPr lang="en-US" sz="1400" dirty="0"/>
              <a:t>– returns the User object of the logged in user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/>
              <a:t>api.getSubject </a:t>
            </a:r>
            <a:r>
              <a:rPr lang="en-US" sz="1400" dirty="0"/>
              <a:t>– returns an array of User / Group that are the subject of this request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/>
              <a:t>api.getEntitlement </a:t>
            </a:r>
            <a:r>
              <a:rPr lang="en-US" sz="1400" dirty="0"/>
              <a:t>– returns the permission name which this form is associated with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/>
              <a:t>api.getLocale </a:t>
            </a:r>
            <a:r>
              <a:rPr lang="en-US" sz="1400" dirty="0"/>
              <a:t>– returns the current Locale of Identity Portal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 err="1"/>
              <a:t>api.prompt</a:t>
            </a:r>
            <a:r>
              <a:rPr lang="en-US" sz="1400" i="1" dirty="0"/>
              <a:t> </a:t>
            </a:r>
            <a:r>
              <a:rPr lang="en-US" sz="1400" dirty="0"/>
              <a:t>– displays a message dialog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 err="1"/>
              <a:t>api.server</a:t>
            </a:r>
            <a:r>
              <a:rPr lang="en-US" sz="1400" i="1" dirty="0"/>
              <a:t> </a:t>
            </a:r>
            <a:r>
              <a:rPr lang="en-US" sz="1400" dirty="0"/>
              <a:t>– calls a Plugin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400" i="1" dirty="0"/>
              <a:t>api.service </a:t>
            </a:r>
            <a:r>
              <a:rPr lang="en-US" sz="1400" dirty="0"/>
              <a:t>– calls a Service Action</a:t>
            </a:r>
          </a:p>
        </p:txBody>
      </p:sp>
      <p:pic>
        <p:nvPicPr>
          <p:cNvPr id="20" name="Graphic 19" descr="Handshake">
            <a:extLst>
              <a:ext uri="{FF2B5EF4-FFF2-40B4-BE49-F238E27FC236}">
                <a16:creationId xmlns:a16="http://schemas.microsoft.com/office/drawing/2014/main" id="{A150BC0C-DDF1-46B0-8620-DE2346B59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2915" y="7866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6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605061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Each handler associated with the property has a prop context</a:t>
            </a:r>
          </a:p>
          <a:p>
            <a:pPr algn="l" rtl="0"/>
            <a:r>
              <a:rPr lang="en-US" sz="1800" dirty="0"/>
              <a:t>The prop context enables manipulating the property itself</a:t>
            </a:r>
          </a:p>
          <a:p>
            <a:pPr algn="l" rtl="0"/>
            <a:r>
              <a:rPr lang="en-US" sz="1800" dirty="0"/>
              <a:t>The “</a:t>
            </a:r>
            <a:r>
              <a:rPr lang="en-US" sz="1800" i="1" dirty="0"/>
              <a:t>api.getProp()</a:t>
            </a:r>
            <a:r>
              <a:rPr lang="en-US" sz="1800" dirty="0"/>
              <a:t>” method from the ‘api’ context returns prop context of another form property</a:t>
            </a:r>
          </a:p>
          <a:p>
            <a:pPr algn="l" rtl="0"/>
            <a:r>
              <a:rPr lang="en-US" sz="1800" dirty="0"/>
              <a:t>Properties can be referred by using their Reference Name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>
                <a:sym typeface="Arial"/>
              </a:rPr>
            </a:br>
            <a:r>
              <a:rPr lang="en-US" sz="2400">
                <a:sym typeface="Arial"/>
              </a:rPr>
              <a:t>Prop Context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3681B-4D2D-4724-8C99-201F55D1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196" y="786696"/>
            <a:ext cx="1105604" cy="11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1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605061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Attributes that change the property’s configuration:</a:t>
            </a:r>
          </a:p>
          <a:p>
            <a:pPr lvl="1" algn="l" rtl="0"/>
            <a:r>
              <a:rPr lang="en-US" sz="1400" dirty="0" err="1"/>
              <a:t>prop.label</a:t>
            </a:r>
            <a:endParaRPr lang="en-US" sz="1400" dirty="0"/>
          </a:p>
          <a:p>
            <a:pPr lvl="1" algn="l" rtl="0"/>
            <a:r>
              <a:rPr lang="en-US" sz="1400" dirty="0"/>
              <a:t>prop.mandatory, </a:t>
            </a:r>
            <a:r>
              <a:rPr lang="en-US" sz="1400" dirty="0" err="1"/>
              <a:t>prop.readOnly</a:t>
            </a:r>
            <a:r>
              <a:rPr lang="en-US" sz="1400" dirty="0"/>
              <a:t>, prop.hidden </a:t>
            </a:r>
          </a:p>
          <a:p>
            <a:pPr algn="l" rtl="0"/>
            <a:r>
              <a:rPr lang="en-US" sz="1800" dirty="0"/>
              <a:t>Attributes that change the property’s value and state:</a:t>
            </a:r>
          </a:p>
          <a:p>
            <a:pPr lvl="1" algn="l" rtl="0"/>
            <a:r>
              <a:rPr lang="en-US" sz="1400" dirty="0"/>
              <a:t>prop.value / prop.values </a:t>
            </a:r>
          </a:p>
          <a:p>
            <a:pPr lvl="1" algn="l" rtl="0"/>
            <a:r>
              <a:rPr lang="en-US" sz="1400" dirty="0"/>
              <a:t>prop.options</a:t>
            </a:r>
          </a:p>
          <a:p>
            <a:pPr lvl="1" algn="l" rtl="0"/>
            <a:r>
              <a:rPr lang="en-US" sz="1400" dirty="0" err="1"/>
              <a:t>prop.message</a:t>
            </a:r>
            <a:endParaRPr lang="en-US" sz="1400" dirty="0"/>
          </a:p>
          <a:p>
            <a:pPr lvl="1" algn="l" rtl="0"/>
            <a:r>
              <a:rPr lang="en-US" sz="1400" dirty="0"/>
              <a:t>prop.errors</a:t>
            </a:r>
          </a:p>
          <a:p>
            <a:pPr algn="l" rtl="0"/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>
                <a:sym typeface="Arial"/>
              </a:rPr>
            </a:br>
            <a:r>
              <a:rPr lang="en-US" sz="2400">
                <a:sym typeface="Arial"/>
              </a:rPr>
              <a:t>Prop Context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3681B-4D2D-4724-8C99-201F55D1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196" y="786696"/>
            <a:ext cx="1105604" cy="11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5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Handlers and API / Prop Context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Prop Context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E11E8-771D-41FA-9E62-042B1E4B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73" y="911124"/>
            <a:ext cx="4726806" cy="38342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7DD50C-F1AC-4B12-B143-48B6371B4175}"/>
              </a:ext>
            </a:extLst>
          </p:cNvPr>
          <p:cNvSpPr/>
          <p:nvPr/>
        </p:nvSpPr>
        <p:spPr>
          <a:xfrm>
            <a:off x="337288" y="2535964"/>
            <a:ext cx="2152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https://docops.ca.com/display/CIS142/Prop+Context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01464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1CE29FE-4CC4-4986-98AD-C7D4442EA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69" b="786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221780"/>
            <a:ext cx="9144000" cy="1946788"/>
          </a:xfrm>
        </p:spPr>
        <p:txBody>
          <a:bodyPr/>
          <a:lstStyle/>
          <a:p>
            <a:pPr lvl="0" algn="ctr" rtl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1 – Handlers, API and Prop 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768D8-3558-4DE1-A11A-0B218E7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>
                <a:solidFill>
                  <a:schemeClr val="bg1"/>
                </a:solidFill>
              </a:rPr>
              <a:pPr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5ED6B93-EA98-4FFB-B840-82E1535BC196}"/>
              </a:ext>
            </a:extLst>
          </p:cNvPr>
          <p:cNvSpPr txBox="1">
            <a:spLocks/>
          </p:cNvSpPr>
          <p:nvPr/>
        </p:nvSpPr>
        <p:spPr bwMode="gray">
          <a:xfrm>
            <a:off x="0" y="3615307"/>
            <a:ext cx="9144000" cy="658244"/>
          </a:xfrm>
          <a:prstGeom prst="rect">
            <a:avLst/>
          </a:prstGeo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Workshop </a:t>
            </a:r>
          </a:p>
        </p:txBody>
      </p:sp>
    </p:spTree>
    <p:extLst>
      <p:ext uri="{BB962C8B-B14F-4D97-AF65-F5344CB8AC3E}">
        <p14:creationId xmlns:p14="http://schemas.microsoft.com/office/powerpoint/2010/main" val="352557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7175986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2" y="1701123"/>
            <a:ext cx="7886700" cy="1089529"/>
          </a:xfrm>
        </p:spPr>
        <p:txBody>
          <a:bodyPr/>
          <a:lstStyle/>
          <a:p>
            <a:r>
              <a:rPr lang="en-US" dirty="0"/>
              <a:t>What Are Forms?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183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heart of requests in Identity Portal</a:t>
            </a:r>
          </a:p>
        </p:txBody>
      </p:sp>
    </p:spTree>
    <p:extLst>
      <p:ext uri="{BB962C8B-B14F-4D97-AF65-F5344CB8AC3E}">
        <p14:creationId xmlns:p14="http://schemas.microsoft.com/office/powerpoint/2010/main" val="58344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6794446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1" y="703927"/>
            <a:ext cx="8313137" cy="2086725"/>
          </a:xfrm>
        </p:spPr>
        <p:txBody>
          <a:bodyPr/>
          <a:lstStyle/>
          <a:p>
            <a:r>
              <a:rPr lang="en-US" dirty="0"/>
              <a:t>Plugins and Service Actions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183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Asynchronous additional assistance from the backend</a:t>
            </a:r>
          </a:p>
        </p:txBody>
      </p:sp>
    </p:spTree>
    <p:extLst>
      <p:ext uri="{BB962C8B-B14F-4D97-AF65-F5344CB8AC3E}">
        <p14:creationId xmlns:p14="http://schemas.microsoft.com/office/powerpoint/2010/main" val="60274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605061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Java or RhinoJS (server-side JavaScript) code executed on server side</a:t>
            </a:r>
          </a:p>
          <a:p>
            <a:pPr algn="l" rtl="0"/>
            <a:r>
              <a:rPr lang="en-US" sz="1800" dirty="0"/>
              <a:t>Triggered by forms handlers</a:t>
            </a:r>
          </a:p>
          <a:p>
            <a:pPr algn="l" rtl="0"/>
            <a:r>
              <a:rPr lang="en-US" sz="1800" dirty="0"/>
              <a:t>The FORM tab of the plugin configuration screen specifies the forms in which the plugin can be used</a:t>
            </a:r>
          </a:p>
          <a:p>
            <a:pPr algn="l" rtl="0"/>
            <a:r>
              <a:rPr lang="en-US" sz="1800" dirty="0"/>
              <a:t>Enrich the business logic of a form: </a:t>
            </a:r>
          </a:p>
          <a:p>
            <a:pPr lvl="1" algn="l" rtl="0"/>
            <a:r>
              <a:rPr lang="en-US" sz="1400" dirty="0"/>
              <a:t>Fetching available form prop values from external database or other resources</a:t>
            </a:r>
          </a:p>
          <a:p>
            <a:pPr lvl="1" algn="l" rtl="0"/>
            <a:r>
              <a:rPr lang="en-US" sz="1400" dirty="0"/>
              <a:t>Performing complex validation logic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</a:t>
            </a:r>
            <a:endParaRPr lang="en-US" sz="2800" dirty="0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id="{B42E6C7F-3572-4F14-B917-DBE3607D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906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8" y="1605061"/>
            <a:ext cx="8309655" cy="3043074"/>
          </a:xfrm>
        </p:spPr>
        <p:txBody>
          <a:bodyPr/>
          <a:lstStyle/>
          <a:p>
            <a:pPr algn="l" rtl="0"/>
            <a:r>
              <a:rPr lang="en-US" sz="1800" dirty="0"/>
              <a:t>Plugin calls are asynchronous, they generate HTTP requests </a:t>
            </a:r>
          </a:p>
          <a:p>
            <a:pPr algn="l" rtl="0"/>
            <a:r>
              <a:rPr lang="en-US" sz="1800" dirty="0"/>
              <a:t>Use “</a:t>
            </a:r>
            <a:r>
              <a:rPr lang="en-US" sz="1800" i="1" dirty="0" err="1"/>
              <a:t>api.server</a:t>
            </a:r>
            <a:r>
              <a:rPr lang="en-US" sz="1600" i="1" dirty="0"/>
              <a:t>([&lt;</a:t>
            </a:r>
            <a:r>
              <a:rPr lang="en-US" sz="1600" i="1" dirty="0" err="1"/>
              <a:t>plugin_name</a:t>
            </a:r>
            <a:r>
              <a:rPr lang="en-US" sz="1600" i="1" dirty="0"/>
              <a:t>&gt;, arg1, arg2 …]</a:t>
            </a:r>
            <a:r>
              <a:rPr lang="en-US" sz="1800" i="1" dirty="0"/>
              <a:t>)</a:t>
            </a:r>
            <a:r>
              <a:rPr lang="en-US" sz="1800" dirty="0"/>
              <a:t>” method to call a plugin:</a:t>
            </a:r>
          </a:p>
          <a:p>
            <a:pPr lvl="1" algn="l" rtl="0"/>
            <a:r>
              <a:rPr lang="en-US" sz="1400" dirty="0"/>
              <a:t>The method receives an array as its single argument</a:t>
            </a:r>
          </a:p>
          <a:p>
            <a:pPr lvl="1" algn="l" rtl="0"/>
            <a:r>
              <a:rPr lang="en-US" sz="1400" dirty="0"/>
              <a:t>First item in the array should be the name of the plugin</a:t>
            </a:r>
          </a:p>
          <a:p>
            <a:pPr lvl="1" algn="l" rtl="0"/>
            <a:r>
              <a:rPr lang="en-US" sz="1400" dirty="0"/>
              <a:t>The rest of the items in the array are arguments that can be passed to the plugin code </a:t>
            </a:r>
            <a:br>
              <a:rPr lang="en-US" sz="1400" dirty="0"/>
            </a:br>
            <a:r>
              <a:rPr lang="en-US" sz="1400" dirty="0"/>
              <a:t>from within the form context</a:t>
            </a:r>
          </a:p>
          <a:p>
            <a:pPr lvl="1" algn="l" rtl="0"/>
            <a:r>
              <a:rPr lang="en-US" sz="1400" dirty="0"/>
              <a:t>Append a ‘.then()’ function to the ‘api.server’ call to handle the response.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</a:t>
            </a:r>
            <a:endParaRPr lang="en-US" sz="2800" dirty="0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id="{B42E6C7F-3572-4F14-B917-DBE3607D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906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8" y="1605061"/>
            <a:ext cx="8309655" cy="3043074"/>
          </a:xfrm>
        </p:spPr>
        <p:txBody>
          <a:bodyPr/>
          <a:lstStyle/>
          <a:p>
            <a:pPr algn="l" rtl="0"/>
            <a:r>
              <a:rPr lang="en-US" sz="1800" dirty="0"/>
              <a:t>‘api.server’ method returns a Promise – when the response is ready, its content will be accessible in the code inside the ‘then()’ function.</a:t>
            </a:r>
          </a:p>
          <a:p>
            <a:pPr algn="l" rtl="0"/>
            <a:r>
              <a:rPr lang="en-US" sz="1800" dirty="0"/>
              <a:t>The response is an object of the following form:</a:t>
            </a:r>
            <a:br>
              <a:rPr lang="en-US" sz="1800" dirty="0"/>
            </a:br>
            <a:r>
              <a:rPr lang="en-US" sz="1400" i="1" dirty="0"/>
              <a:t>{ “</a:t>
            </a:r>
            <a:r>
              <a:rPr lang="en-US" sz="1400" i="1" dirty="0" err="1"/>
              <a:t>returnValue</a:t>
            </a:r>
            <a:r>
              <a:rPr lang="en-US" sz="1400" i="1" dirty="0"/>
              <a:t>”: &lt;the-return-value-from-the-plugin&gt; }</a:t>
            </a:r>
            <a:endParaRPr lang="en-US" sz="1600" dirty="0"/>
          </a:p>
          <a:p>
            <a:pPr algn="l" rtl="0"/>
            <a:r>
              <a:rPr lang="en-US" sz="1800" dirty="0"/>
              <a:t>Remember that Validation handlers should return a boolean value. </a:t>
            </a:r>
            <a:br>
              <a:rPr lang="en-US" sz="1800" dirty="0"/>
            </a:br>
            <a:r>
              <a:rPr lang="en-US" sz="1800" dirty="0"/>
              <a:t>When using plugin in a Validation handler, avoid asynchronous problems by using the ‘return’ keyword, returning the call of ‘</a:t>
            </a:r>
            <a:r>
              <a:rPr lang="en-US" sz="1800" i="1" dirty="0"/>
              <a:t>api.server</a:t>
            </a:r>
            <a:r>
              <a:rPr lang="en-US" sz="1800" dirty="0"/>
              <a:t>’. </a:t>
            </a:r>
          </a:p>
          <a:p>
            <a:pPr marL="0" indent="0" algn="l" rtl="0">
              <a:buNone/>
            </a:pPr>
            <a:endParaRPr lang="en-US" sz="1800" dirty="0"/>
          </a:p>
          <a:p>
            <a:pPr algn="l" rtl="0"/>
            <a:endParaRPr lang="en-US" sz="1800" dirty="0"/>
          </a:p>
          <a:p>
            <a:pPr marL="0" indent="0" algn="l" rtl="0">
              <a:buNone/>
            </a:pPr>
            <a:endParaRPr lang="en-US" sz="1800" dirty="0"/>
          </a:p>
          <a:p>
            <a:pPr algn="l" rtl="0"/>
            <a:endParaRPr lang="en-US" sz="1800" dirty="0"/>
          </a:p>
          <a:p>
            <a:pPr algn="l" rtl="0"/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</a:t>
            </a:r>
            <a:endParaRPr lang="en-US" sz="2800" dirty="0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id="{B42E6C7F-3572-4F14-B917-DBE3607D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906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4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605061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RhinoJS Plugin is a server-side JavaScript code that is written in the </a:t>
            </a:r>
            <a:br>
              <a:rPr lang="en-US" sz="1800" dirty="0"/>
            </a:br>
            <a:r>
              <a:rPr lang="en-US" sz="1800" dirty="0"/>
              <a:t>plugin configuration</a:t>
            </a:r>
          </a:p>
          <a:p>
            <a:pPr algn="l" rtl="0"/>
            <a:r>
              <a:rPr lang="en-US" sz="1800" dirty="0"/>
              <a:t>It allows you to import Java classes and use them in the plugin code</a:t>
            </a:r>
          </a:p>
          <a:p>
            <a:pPr algn="l" rtl="0"/>
            <a:r>
              <a:rPr lang="en-US" sz="1800" dirty="0"/>
              <a:t>Code is written in the plugin configuration screen</a:t>
            </a:r>
          </a:p>
          <a:p>
            <a:pPr algn="l" rtl="0"/>
            <a:r>
              <a:rPr lang="en-US" sz="1800" dirty="0"/>
              <a:t>Changes in the code of the plugin will be effected immediately</a:t>
            </a:r>
          </a:p>
          <a:p>
            <a:pPr algn="l" rtl="0"/>
            <a:r>
              <a:rPr lang="en-US" sz="1800" dirty="0"/>
              <a:t>The JavaScript function must have the same name as the plugin name</a:t>
            </a:r>
          </a:p>
          <a:p>
            <a:pPr marL="0" indent="0" algn="l" rtl="0">
              <a:buNone/>
            </a:pPr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 – RhinoJS (Javascript)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EAE87-4E5C-4D3B-AB02-E32E8DE0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365078" y="737130"/>
            <a:ext cx="1321722" cy="86793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724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68191"/>
            <a:ext cx="8124885" cy="3043074"/>
          </a:xfrm>
        </p:spPr>
        <p:txBody>
          <a:bodyPr/>
          <a:lstStyle/>
          <a:p>
            <a:pPr algn="l" rtl="0"/>
            <a:r>
              <a:rPr lang="en-US" sz="1800" dirty="0"/>
              <a:t>Java class(</a:t>
            </a:r>
            <a:r>
              <a:rPr lang="en-US" sz="1800" dirty="0" err="1"/>
              <a:t>es</a:t>
            </a:r>
            <a:r>
              <a:rPr lang="en-US" sz="1800" dirty="0"/>
              <a:t>) deployed on the server in the Plugins directory.</a:t>
            </a:r>
          </a:p>
          <a:p>
            <a:pPr algn="l" rtl="0"/>
            <a:r>
              <a:rPr lang="en-US" sz="1800" dirty="0"/>
              <a:t>Configure the path of the Plugins directory in ‘General Configuration’	screen</a:t>
            </a:r>
          </a:p>
          <a:p>
            <a:pPr algn="l" rtl="0"/>
            <a:r>
              <a:rPr lang="en-US" sz="1800" dirty="0"/>
              <a:t>The Java plugins are loaded on the server startup</a:t>
            </a:r>
          </a:p>
          <a:p>
            <a:pPr algn="l" rtl="0"/>
            <a:r>
              <a:rPr lang="en-US" sz="1800" dirty="0"/>
              <a:t>Use the URL </a:t>
            </a:r>
            <a:r>
              <a:rPr lang="en-US" sz="1600" i="1" dirty="0"/>
              <a:t>&lt;Identity_Portal_url</a:t>
            </a:r>
            <a:r>
              <a:rPr lang="en-US" sz="1600" i="1"/>
              <a:t>&gt;/sigma/rest</a:t>
            </a:r>
            <a:r>
              <a:rPr lang="en-US" sz="1600" i="1" dirty="0"/>
              <a:t>/admin/plugins/refresh </a:t>
            </a:r>
            <a:r>
              <a:rPr lang="en-US" sz="1800" dirty="0"/>
              <a:t>to load new plugins without restarting the server</a:t>
            </a:r>
          </a:p>
          <a:p>
            <a:pPr algn="l" rtl="0"/>
            <a:r>
              <a:rPr lang="en-US" sz="1800" dirty="0"/>
              <a:t>In cluster configuration, the plugin classes should be deployed on all nodes</a:t>
            </a:r>
          </a:p>
          <a:p>
            <a:pPr marL="0" indent="0" algn="l" rtl="0">
              <a:buNone/>
            </a:pPr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 – Java</a:t>
            </a:r>
            <a:endParaRPr lang="en-US" sz="2800" dirty="0"/>
          </a:p>
        </p:txBody>
      </p:sp>
      <p:pic>
        <p:nvPicPr>
          <p:cNvPr id="9" name="Graphic 8" descr="Coffee">
            <a:extLst>
              <a:ext uri="{FF2B5EF4-FFF2-40B4-BE49-F238E27FC236}">
                <a16:creationId xmlns:a16="http://schemas.microsoft.com/office/drawing/2014/main" id="{92FEEFA2-3B20-4543-970C-F9D393264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537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68191"/>
            <a:ext cx="7940116" cy="3043074"/>
          </a:xfrm>
        </p:spPr>
        <p:txBody>
          <a:bodyPr/>
          <a:lstStyle/>
          <a:p>
            <a:pPr algn="l" rtl="0"/>
            <a:r>
              <a:rPr lang="en-US" sz="1800" dirty="0"/>
              <a:t>The Java class plugin needs to extend the </a:t>
            </a:r>
            <a:r>
              <a:rPr lang="en-US" sz="1800" dirty="0" err="1"/>
              <a:t>BasePlugin</a:t>
            </a:r>
            <a:r>
              <a:rPr lang="en-US" sz="1800" dirty="0"/>
              <a:t> class</a:t>
            </a:r>
          </a:p>
          <a:p>
            <a:pPr algn="l" rtl="0"/>
            <a:r>
              <a:rPr lang="en-US" sz="1800" dirty="0"/>
              <a:t>The class must have a function that will serve as the execution start point</a:t>
            </a:r>
          </a:p>
          <a:p>
            <a:pPr algn="l" rtl="0"/>
            <a:r>
              <a:rPr lang="en-US" sz="1800" dirty="0"/>
              <a:t>This function must have the “</a:t>
            </a:r>
            <a:r>
              <a:rPr lang="en-US" sz="1800" i="1" dirty="0"/>
              <a:t>@</a:t>
            </a:r>
            <a:r>
              <a:rPr lang="en-US" sz="1800" i="1" dirty="0" err="1"/>
              <a:t>ExportedServerFunction</a:t>
            </a:r>
            <a:r>
              <a:rPr lang="en-US" sz="1800" dirty="0"/>
              <a:t>”</a:t>
            </a:r>
            <a:r>
              <a:rPr lang="en-US" dirty="0"/>
              <a:t> </a:t>
            </a:r>
            <a:r>
              <a:rPr lang="en-US" sz="1800" dirty="0"/>
              <a:t>annotation</a:t>
            </a:r>
          </a:p>
          <a:p>
            <a:pPr algn="l" rtl="0"/>
            <a:r>
              <a:rPr lang="en-US" sz="1800" dirty="0"/>
              <a:t>This function can return any type of object and receive any type of arguments in correspondence to the arguments passed to it by the form handler</a:t>
            </a:r>
          </a:p>
          <a:p>
            <a:pPr marL="0" indent="0" algn="l" rtl="0">
              <a:buNone/>
            </a:pPr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 – Java</a:t>
            </a:r>
            <a:endParaRPr lang="en-US" sz="2800" dirty="0"/>
          </a:p>
        </p:txBody>
      </p:sp>
      <p:pic>
        <p:nvPicPr>
          <p:cNvPr id="8" name="Graphic 7" descr="Coffee">
            <a:extLst>
              <a:ext uri="{FF2B5EF4-FFF2-40B4-BE49-F238E27FC236}">
                <a16:creationId xmlns:a16="http://schemas.microsoft.com/office/drawing/2014/main" id="{2193668C-792D-40EA-AE3E-EC9BB6C7B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537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9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68191"/>
            <a:ext cx="8124885" cy="3043074"/>
          </a:xfrm>
        </p:spPr>
        <p:txBody>
          <a:bodyPr/>
          <a:lstStyle/>
          <a:p>
            <a:pPr algn="l" rtl="0"/>
            <a:r>
              <a:rPr lang="en-US" sz="1800" dirty="0"/>
              <a:t>Java plugin can have Initialization Parameters, which are key-value pairs defined in the INIT PARAMS tab of the plugin configuration </a:t>
            </a:r>
          </a:p>
          <a:p>
            <a:pPr algn="l" rtl="0"/>
            <a:r>
              <a:rPr lang="en-US" sz="1800" dirty="0"/>
              <a:t>These parameters can be fetched in the code using the “</a:t>
            </a:r>
            <a:r>
              <a:rPr lang="en-US" sz="1800" i="1" dirty="0" err="1"/>
              <a:t>getInitParamValues</a:t>
            </a:r>
            <a:r>
              <a:rPr lang="en-US" sz="1800" i="1" dirty="0"/>
              <a:t>(String key)</a:t>
            </a:r>
            <a:r>
              <a:rPr lang="en-US" sz="1800" dirty="0"/>
              <a:t>” function</a:t>
            </a:r>
          </a:p>
          <a:p>
            <a:pPr algn="l" rtl="0"/>
            <a:r>
              <a:rPr lang="en-US" sz="1800" dirty="0"/>
              <a:t>Use the “</a:t>
            </a:r>
            <a:r>
              <a:rPr lang="en-US" sz="1800" i="1" dirty="0" err="1"/>
              <a:t>initPlugin</a:t>
            </a:r>
            <a:r>
              <a:rPr lang="en-US" sz="1800" dirty="0"/>
              <a:t>” method to perform initialization actions, it will be triggered every time the plugin is initiated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Plugins – Java</a:t>
            </a:r>
            <a:endParaRPr lang="en-US" sz="2800" dirty="0"/>
          </a:p>
        </p:txBody>
      </p:sp>
      <p:pic>
        <p:nvPicPr>
          <p:cNvPr id="8" name="Graphic 7" descr="Coffee">
            <a:extLst>
              <a:ext uri="{FF2B5EF4-FFF2-40B4-BE49-F238E27FC236}">
                <a16:creationId xmlns:a16="http://schemas.microsoft.com/office/drawing/2014/main" id="{3D9404A8-1552-465A-AE50-FA484B03B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537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0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1CE29FE-4CC4-4986-98AD-C7D4442EA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69" b="786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221780"/>
            <a:ext cx="9144000" cy="1946788"/>
          </a:xfrm>
        </p:spPr>
        <p:txBody>
          <a:bodyPr/>
          <a:lstStyle/>
          <a:p>
            <a:pPr lvl="0" algn="ctr" rtl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2 – Plugins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768D8-3558-4DE1-A11A-0B218E7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5ED6B93-EA98-4FFB-B840-82E1535BC196}"/>
              </a:ext>
            </a:extLst>
          </p:cNvPr>
          <p:cNvSpPr txBox="1">
            <a:spLocks/>
          </p:cNvSpPr>
          <p:nvPr/>
        </p:nvSpPr>
        <p:spPr bwMode="gray">
          <a:xfrm>
            <a:off x="0" y="3615307"/>
            <a:ext cx="9144000" cy="658244"/>
          </a:xfrm>
          <a:prstGeom prst="rect">
            <a:avLst/>
          </a:prstGeo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Workshop </a:t>
            </a:r>
          </a:p>
        </p:txBody>
      </p:sp>
    </p:spTree>
    <p:extLst>
      <p:ext uri="{BB962C8B-B14F-4D97-AF65-F5344CB8AC3E}">
        <p14:creationId xmlns:p14="http://schemas.microsoft.com/office/powerpoint/2010/main" val="241001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612435"/>
            <a:ext cx="8124885" cy="3043074"/>
          </a:xfrm>
        </p:spPr>
        <p:txBody>
          <a:bodyPr/>
          <a:lstStyle/>
          <a:p>
            <a:pPr algn="l" rtl="0"/>
            <a:r>
              <a:rPr lang="en-US" sz="1800" dirty="0"/>
              <a:t>Service actions can be referred to as internal service tasks</a:t>
            </a:r>
          </a:p>
          <a:p>
            <a:pPr algn="l" rtl="0"/>
            <a:r>
              <a:rPr lang="en-US" sz="1800" dirty="0"/>
              <a:t>They are very similar to module actions, but are not visible to the end user</a:t>
            </a:r>
          </a:p>
          <a:p>
            <a:pPr algn="l" rtl="0"/>
            <a:r>
              <a:rPr lang="en-US" sz="1800" dirty="0"/>
              <a:t>Same as with module actions, a service action is linked to a from</a:t>
            </a:r>
          </a:p>
          <a:p>
            <a:pPr algn="l" rtl="0"/>
            <a:r>
              <a:rPr lang="en-US" sz="1800" dirty="0"/>
              <a:t>The service action fetches the initialization data from the form it uses, which in turn retrieves information from the task it is linked to</a:t>
            </a:r>
          </a:p>
          <a:p>
            <a:pPr algn="l" rtl="0"/>
            <a:r>
              <a:rPr lang="en-US" sz="1800" dirty="0"/>
              <a:t>The scoping of the service action is inherited from the admin task scoping</a:t>
            </a:r>
          </a:p>
          <a:p>
            <a:pPr marL="0" indent="0" algn="l" rtl="0">
              <a:buNone/>
            </a:pPr>
            <a:endParaRPr lang="en-US" sz="1800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Service Actions</a:t>
            </a:r>
            <a:endParaRPr lang="en-US" sz="2800" dirty="0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id="{B42E6C7F-3572-4F14-B917-DBE3607D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906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4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6513" y="287119"/>
            <a:ext cx="2514171" cy="2913281"/>
          </a:xfrm>
        </p:spPr>
        <p:txBody>
          <a:bodyPr/>
          <a:lstStyle/>
          <a:p>
            <a:r>
              <a:rPr lang="en-US" dirty="0"/>
              <a:t>Forms are what the </a:t>
            </a:r>
            <a:r>
              <a:rPr lang="en-US" dirty="0">
                <a:solidFill>
                  <a:schemeClr val="accent1"/>
                </a:solidFill>
              </a:rPr>
              <a:t>end users see </a:t>
            </a:r>
            <a:r>
              <a:rPr lang="en-US" dirty="0"/>
              <a:t>when they submit requests in Identity</a:t>
            </a:r>
            <a:br>
              <a:rPr lang="en-US" dirty="0"/>
            </a:br>
            <a:r>
              <a:rPr lang="en-US" dirty="0"/>
              <a:t>Portal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20B60-7B37-47F7-A415-1240E14C4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9608B-5EF3-4929-B5A5-825E95A5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9084">
            <a:off x="2130314" y="3111247"/>
            <a:ext cx="4233576" cy="20291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23701-454A-43D8-AE8A-43CBFAC7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350" y="287119"/>
            <a:ext cx="5614504" cy="30883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25400" dist="254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173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Service Actions</a:t>
            </a:r>
            <a:endParaRPr lang="en-US" sz="2800" dirty="0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id="{B42E6C7F-3572-4F14-B917-DBE3607D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90661"/>
            <a:ext cx="914400" cy="9144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20B1F43-DD80-43D9-8CDB-A237A265E41B}"/>
              </a:ext>
            </a:extLst>
          </p:cNvPr>
          <p:cNvSpPr txBox="1">
            <a:spLocks/>
          </p:cNvSpPr>
          <p:nvPr/>
        </p:nvSpPr>
        <p:spPr>
          <a:xfrm>
            <a:off x="457199" y="1612435"/>
            <a:ext cx="8124885" cy="30430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r" defTabSz="457200" rtl="1" eaLnBrk="1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9450" indent="-28575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–"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79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r" defTabSz="457200" rtl="1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 dirty="0"/>
              <a:t>Instead of being triggered by the user, a service action is initiated by another form handler when using the ‘api.service’ method.</a:t>
            </a:r>
          </a:p>
          <a:p>
            <a:pPr algn="l" rtl="0"/>
            <a:r>
              <a:rPr lang="en-US" sz="1800" dirty="0"/>
              <a:t>Thus, by using a service action you can initiate another task asynchronously in the backend and use the data it exposes</a:t>
            </a:r>
          </a:p>
          <a:p>
            <a:pPr algn="l" rtl="0"/>
            <a:r>
              <a:rPr lang="en-US" sz="1800" dirty="0"/>
              <a:t>It is useful when there is a business logic in the backend system which you need to fetch its result into a form</a:t>
            </a:r>
          </a:p>
          <a:p>
            <a:pPr marL="0" indent="0" algn="l" rtl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615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8C828ED-4D3E-4890-86AE-A261F2C32CA4}"/>
              </a:ext>
            </a:extLst>
          </p:cNvPr>
          <p:cNvSpPr txBox="1">
            <a:spLocks/>
          </p:cNvSpPr>
          <p:nvPr/>
        </p:nvSpPr>
        <p:spPr bwMode="gray">
          <a:xfrm>
            <a:off x="457200" y="352731"/>
            <a:ext cx="8044774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Plugins and Service Actions</a:t>
            </a:r>
            <a:br>
              <a:rPr lang="en-US" sz="2800" dirty="0">
                <a:sym typeface="Arial"/>
              </a:rPr>
            </a:br>
            <a:r>
              <a:rPr lang="en-US" sz="2400" dirty="0">
                <a:sym typeface="Arial"/>
              </a:rPr>
              <a:t>Service Actions</a:t>
            </a:r>
            <a:endParaRPr lang="en-US" sz="2800" dirty="0"/>
          </a:p>
        </p:txBody>
      </p:sp>
      <p:pic>
        <p:nvPicPr>
          <p:cNvPr id="6" name="Graphic 5" descr="Satellite dish">
            <a:extLst>
              <a:ext uri="{FF2B5EF4-FFF2-40B4-BE49-F238E27FC236}">
                <a16:creationId xmlns:a16="http://schemas.microsoft.com/office/drawing/2014/main" id="{B42E6C7F-3572-4F14-B917-DBE3607D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7684" y="690661"/>
            <a:ext cx="914400" cy="9144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20B1F43-DD80-43D9-8CDB-A237A265E41B}"/>
              </a:ext>
            </a:extLst>
          </p:cNvPr>
          <p:cNvSpPr txBox="1">
            <a:spLocks/>
          </p:cNvSpPr>
          <p:nvPr/>
        </p:nvSpPr>
        <p:spPr>
          <a:xfrm>
            <a:off x="457199" y="1612435"/>
            <a:ext cx="8124885" cy="30430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r" defTabSz="457200" rtl="1" eaLnBrk="1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9450" indent="-28575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–"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79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r" defTabSz="457200" rtl="1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r" defTabSz="457200" rtl="1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1800" dirty="0"/>
              <a:t>The ‘</a:t>
            </a:r>
            <a:r>
              <a:rPr lang="en-US" sz="1800" i="1" dirty="0"/>
              <a:t>api.service</a:t>
            </a:r>
            <a:r>
              <a:rPr lang="en-US" sz="1800" dirty="0"/>
              <a:t>’ is asynchronous and </a:t>
            </a:r>
            <a:br>
              <a:rPr lang="en-US" sz="1800" dirty="0"/>
            </a:br>
            <a:r>
              <a:rPr lang="en-US" sz="1800" dirty="0"/>
              <a:t>returns a Promise</a:t>
            </a:r>
          </a:p>
          <a:p>
            <a:pPr algn="l" rtl="0"/>
            <a:r>
              <a:rPr lang="en-US" sz="1800" dirty="0"/>
              <a:t>The response contains all the properties </a:t>
            </a:r>
            <a:br>
              <a:rPr lang="en-US" sz="1800" dirty="0"/>
            </a:br>
            <a:r>
              <a:rPr lang="en-US" sz="1800" dirty="0"/>
              <a:t>that were defined in the service action form </a:t>
            </a:r>
            <a:br>
              <a:rPr lang="en-US" sz="1800" dirty="0"/>
            </a:br>
            <a:r>
              <a:rPr lang="en-US" sz="1800" dirty="0"/>
              <a:t>and their initialization values</a:t>
            </a:r>
          </a:p>
          <a:p>
            <a:pPr algn="l" rtl="0"/>
            <a:r>
              <a:rPr lang="en-US" sz="1800" dirty="0"/>
              <a:t>The function signature is: </a:t>
            </a:r>
            <a:br>
              <a:rPr lang="en-US" sz="1800" dirty="0"/>
            </a:br>
            <a:r>
              <a:rPr lang="en-US" sz="1800" dirty="0"/>
              <a:t>“</a:t>
            </a:r>
            <a:r>
              <a:rPr lang="en-US" sz="1400" i="1" dirty="0"/>
              <a:t>api.service('&lt;service-action-name&gt;', '&lt;object id&gt;', &lt;init values&gt;)”</a:t>
            </a:r>
            <a:endParaRPr lang="en-US" sz="1800" i="1" dirty="0"/>
          </a:p>
          <a:p>
            <a:pPr algn="l" rtl="0"/>
            <a:endParaRPr lang="en-US" sz="1400" dirty="0"/>
          </a:p>
          <a:p>
            <a:pPr marL="0" indent="0" algn="l" rtl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B9B0A-D17A-4597-A511-96B887ED6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758" y="1612435"/>
            <a:ext cx="2828557" cy="25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4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1CE29FE-4CC4-4986-98AD-C7D4442EA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69" b="786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221780"/>
            <a:ext cx="9144000" cy="1946788"/>
          </a:xfrm>
        </p:spPr>
        <p:txBody>
          <a:bodyPr/>
          <a:lstStyle/>
          <a:p>
            <a:pPr lvl="0" algn="ctr" rtl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3 – Service Actions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768D8-3558-4DE1-A11A-0B218E7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>
                <a:solidFill>
                  <a:schemeClr val="bg1"/>
                </a:solidFill>
              </a:rPr>
              <a:pPr/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5ED6B93-EA98-4FFB-B840-82E1535BC196}"/>
              </a:ext>
            </a:extLst>
          </p:cNvPr>
          <p:cNvSpPr txBox="1">
            <a:spLocks/>
          </p:cNvSpPr>
          <p:nvPr/>
        </p:nvSpPr>
        <p:spPr bwMode="gray">
          <a:xfrm>
            <a:off x="0" y="3615307"/>
            <a:ext cx="9144000" cy="658244"/>
          </a:xfrm>
          <a:prstGeom prst="rect">
            <a:avLst/>
          </a:prstGeo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Workshop </a:t>
            </a:r>
          </a:p>
        </p:txBody>
      </p:sp>
    </p:spTree>
    <p:extLst>
      <p:ext uri="{BB962C8B-B14F-4D97-AF65-F5344CB8AC3E}">
        <p14:creationId xmlns:p14="http://schemas.microsoft.com/office/powerpoint/2010/main" val="141062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4433885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1" y="1701123"/>
            <a:ext cx="8313137" cy="1089529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183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And hopefully also answers</a:t>
            </a:r>
          </a:p>
        </p:txBody>
      </p:sp>
    </p:spTree>
    <p:extLst>
      <p:ext uri="{BB962C8B-B14F-4D97-AF65-F5344CB8AC3E}">
        <p14:creationId xmlns:p14="http://schemas.microsoft.com/office/powerpoint/2010/main" val="235105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Sr Software Engineer	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David.Franco@ca.com</a:t>
            </a:r>
            <a:r>
              <a:rPr lang="en-US" dirty="0"/>
              <a:t>		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David Franco		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659" y="2007095"/>
            <a:ext cx="8167461" cy="840230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1298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What Are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Submitting information to the backend system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85605"/>
            <a:ext cx="8044775" cy="3043074"/>
          </a:xfrm>
        </p:spPr>
        <p:txBody>
          <a:bodyPr/>
          <a:lstStyle/>
          <a:p>
            <a:pPr algn="l" rtl="0"/>
            <a:r>
              <a:rPr lang="en-US" sz="1800" dirty="0"/>
              <a:t>Forms encapsulate the tasks that are executed in the backend system</a:t>
            </a:r>
          </a:p>
          <a:p>
            <a:pPr algn="l" rtl="0"/>
            <a:r>
              <a:rPr lang="en-US" sz="1800" dirty="0"/>
              <a:t>Form properties can be mapped to users attributes</a:t>
            </a:r>
          </a:p>
          <a:p>
            <a:pPr algn="l" rtl="0"/>
            <a:r>
              <a:rPr lang="en-US" sz="1800" dirty="0"/>
              <a:t>Contain various types of data or remain empty so they just trigger tasks</a:t>
            </a:r>
          </a:p>
          <a:p>
            <a:pPr algn="l" rtl="0"/>
            <a:r>
              <a:rPr lang="en-US" sz="1800" dirty="0"/>
              <a:t>Include the information the user submits in requests and save it for auditing</a:t>
            </a:r>
          </a:p>
          <a:p>
            <a:pPr algn="l" rtl="0"/>
            <a:r>
              <a:rPr lang="en-US" sz="1800" dirty="0"/>
              <a:t>Expose existing information for viewing</a:t>
            </a:r>
          </a:p>
        </p:txBody>
      </p:sp>
    </p:spTree>
    <p:extLst>
      <p:ext uri="{BB962C8B-B14F-4D97-AF65-F5344CB8AC3E}">
        <p14:creationId xmlns:p14="http://schemas.microsoft.com/office/powerpoint/2010/main" val="128603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7797746" cy="0"/>
          </a:xfrm>
          <a:prstGeom prst="line">
            <a:avLst/>
          </a:prstGeom>
          <a:ln w="165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1212" y="703927"/>
            <a:ext cx="7886700" cy="2086725"/>
          </a:xfrm>
        </p:spPr>
        <p:txBody>
          <a:bodyPr/>
          <a:lstStyle/>
          <a:p>
            <a:r>
              <a:rPr lang="en-US" dirty="0"/>
              <a:t>Where Do We See Forms in IDP?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61212" y="3028183"/>
            <a:ext cx="7886700" cy="4257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forms are everywhere, even now in this very room</a:t>
            </a:r>
          </a:p>
        </p:txBody>
      </p:sp>
    </p:spTree>
    <p:extLst>
      <p:ext uri="{BB962C8B-B14F-4D97-AF65-F5344CB8AC3E}">
        <p14:creationId xmlns:p14="http://schemas.microsoft.com/office/powerpoint/2010/main" val="336762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Almost everywhere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951475-A868-4E12-87D2-4DEB80301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503055"/>
            <a:ext cx="8140701" cy="3150082"/>
          </a:xfrm>
        </p:spPr>
        <p:txBody>
          <a:bodyPr/>
          <a:lstStyle/>
          <a:p>
            <a:pPr algn="l" rtl="0"/>
            <a:r>
              <a:rPr lang="en-US" sz="1800" dirty="0"/>
              <a:t>Forms are configured in the Identity Portal Admin UI under the Elements tab</a:t>
            </a:r>
          </a:p>
          <a:p>
            <a:pPr algn="l" rtl="0"/>
            <a:r>
              <a:rPr lang="en-US" sz="1800" dirty="0"/>
              <a:t>The end users use forms when submitting an access request or a module action, e.g. Create User, Modify Group, etc.</a:t>
            </a:r>
          </a:p>
          <a:p>
            <a:pPr algn="l" rtl="0"/>
            <a:r>
              <a:rPr lang="en-US" sz="1800" dirty="0"/>
              <a:t>The information submitted in the request via the form will be visible in My Requests screen and also in Tasks screen when an approval is triggered</a:t>
            </a:r>
          </a:p>
          <a:p>
            <a:pPr algn="l" rtl="0"/>
            <a:r>
              <a:rPr lang="en-US" sz="1800" dirty="0"/>
              <a:t>User can save a Draft of the request and its form(s)</a:t>
            </a:r>
          </a:p>
        </p:txBody>
      </p:sp>
    </p:spTree>
    <p:extLst>
      <p:ext uri="{BB962C8B-B14F-4D97-AF65-F5344CB8AC3E}">
        <p14:creationId xmlns:p14="http://schemas.microsoft.com/office/powerpoint/2010/main" val="18834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olidFill>
                  <a:schemeClr val="tx1"/>
                </a:solidFill>
                <a:sym typeface="Arial"/>
              </a:rPr>
              <a:t>Access Request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66C8D64-A1EA-4804-A636-3A5E5E2F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220241"/>
            <a:ext cx="7213600" cy="34909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3035695" y="2274275"/>
            <a:ext cx="2717405" cy="919775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23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09FDE-8B06-40CF-B280-2CB04CB8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D9AFF0E-4C4C-426C-81AA-73341F3214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228794"/>
            <a:ext cx="7200900" cy="34709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188096-F7E4-4DD8-AA82-7E7C3F46BC60}"/>
              </a:ext>
            </a:extLst>
          </p:cNvPr>
          <p:cNvSpPr/>
          <p:nvPr/>
        </p:nvSpPr>
        <p:spPr>
          <a:xfrm>
            <a:off x="2318145" y="1925025"/>
            <a:ext cx="5219305" cy="2456475"/>
          </a:xfrm>
          <a:prstGeom prst="rect">
            <a:avLst/>
          </a:prstGeom>
          <a:noFill/>
          <a:ln w="19050" cap="flat" cmpd="sng" algn="ctr">
            <a:solidFill>
              <a:srgbClr val="F72175"/>
            </a:solidFill>
            <a:prstDash val="solid"/>
          </a:ln>
          <a:effectLst/>
        </p:spPr>
        <p:txBody>
          <a:bodyPr vert="horz" lIns="91440" tIns="91440" rIns="91440" bIns="91440" rtlCol="0" anchor="ctr"/>
          <a:lstStyle/>
          <a:p>
            <a:pPr marL="0" marR="0" indent="0" algn="ctr" defTabSz="914400" eaLnBrk="1" fontAlgn="auto" latinLnBrk="0" hangingPunct="1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</a:pPr>
            <a:endParaRPr kumimoji="0" lang="he-IL" sz="12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+mn-ea"/>
              <a:cs typeface="Arial Unicode MS" pitchFamily="34" charset="-128"/>
            </a:endParaRPr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DDF61B13-E2E2-4945-B1F0-5A4A8D0A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1"/>
            <a:ext cx="8044774" cy="86793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  <a:sym typeface="Arial"/>
              </a:rPr>
              <a:t>Where Do We See Forms?</a:t>
            </a:r>
            <a:br>
              <a:rPr lang="en-US" sz="2800" dirty="0">
                <a:solidFill>
                  <a:schemeClr val="tx1"/>
                </a:solidFill>
                <a:sym typeface="Arial"/>
              </a:rPr>
            </a:br>
            <a:r>
              <a:rPr lang="en-US" sz="2400" dirty="0">
                <a:sym typeface="Arial"/>
              </a:rPr>
              <a:t>Module Action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itle and Content white 16x9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B51160C4-0FB0-42E7-BEA5-2329B24C390F}"/>
    </a:ext>
  </a:extLst>
</a:theme>
</file>

<file path=ppt/theme/theme2.xml><?xml version="1.0" encoding="utf-8"?>
<a:theme xmlns:a="http://schemas.openxmlformats.org/drawingml/2006/main" name="Corp and Event Divider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9037262D-DDDF-418D-8C69-E30C2D4125CC}"/>
    </a:ext>
  </a:extLst>
</a:theme>
</file>

<file path=ppt/theme/theme3.xml><?xml version="1.0" encoding="utf-8"?>
<a:theme xmlns:a="http://schemas.openxmlformats.org/drawingml/2006/main" name="Title and Content MASTER -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F86F0CE3-5957-4FB5-8106-070976469173}"/>
    </a:ext>
  </a:extLst>
</a:theme>
</file>

<file path=ppt/theme/theme4.xml><?xml version="1.0" encoding="utf-8"?>
<a:theme xmlns:a="http://schemas.openxmlformats.org/drawingml/2006/main" name="Corp and Event Divider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C3D15387-4580-4FA7-BBC7-DC0E21CA41E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Format xmlns="05f30027-ee48-4e27-9220-f2cd5eea7137">Office Templates</Format>
    <Template_x0020_Type xmlns="05f30027-ee48-4e27-9220-f2cd5eea7137">PowerPoint</Template_x0020_Type>
    <SharedWithUsers xmlns="c8d72d38-01c7-478f-9d17-b4abdd9faf2f">
      <UserInfo>
        <DisplayName>Vishnumolakala, Siva Naga Koteswara Rao</DisplayName>
        <AccountId>7664</AccountId>
        <AccountType/>
      </UserInfo>
      <UserInfo>
        <DisplayName>Tsygikal, Diana</DisplayName>
        <AccountId>8361</AccountId>
        <AccountType/>
      </UserInfo>
      <UserInfo>
        <DisplayName>Trump, Edith L</DisplayName>
        <AccountId>979</AccountId>
        <AccountType/>
      </UserInfo>
      <UserInfo>
        <DisplayName>Segu, Murali Krishna</DisplayName>
        <AccountId>9665</AccountId>
        <AccountType/>
      </UserInfo>
      <UserInfo>
        <DisplayName>Pritchard, Simon</DisplayName>
        <AccountId>10487</AccountId>
        <AccountType/>
      </UserInfo>
    </SharedWithUsers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BA2EAAD2A8D84C99E208EBB3CF8084" ma:contentTypeVersion="8" ma:contentTypeDescription="Create a new document." ma:contentTypeScope="" ma:versionID="9041d173a50b7af226e76fed2d5ec63c">
  <xsd:schema xmlns:xsd="http://www.w3.org/2001/XMLSchema" xmlns:xs="http://www.w3.org/2001/XMLSchema" xmlns:p="http://schemas.microsoft.com/office/2006/metadata/properties" xmlns:ns1="http://schemas.microsoft.com/sharepoint/v3" xmlns:ns2="05f30027-ee48-4e27-9220-f2cd5eea7137" xmlns:ns3="c8d72d38-01c7-478f-9d17-b4abdd9faf2f" targetNamespace="http://schemas.microsoft.com/office/2006/metadata/properties" ma:root="true" ma:fieldsID="2751289f359896cdb6165645c5d8a7ad" ns1:_="" ns2:_="" ns3:_="">
    <xsd:import namespace="http://schemas.microsoft.com/sharepoint/v3"/>
    <xsd:import namespace="05f30027-ee48-4e27-9220-f2cd5eea7137"/>
    <xsd:import namespace="c8d72d38-01c7-478f-9d17-b4abdd9faf2f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rmat"/>
                <xsd:element ref="ns2:Template_x0020_Typ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30027-ee48-4e27-9220-f2cd5eea7137" elementFormDefault="qualified">
    <xsd:import namespace="http://schemas.microsoft.com/office/2006/documentManagement/types"/>
    <xsd:import namespace="http://schemas.microsoft.com/office/infopath/2007/PartnerControls"/>
    <xsd:element name="Format" ma:index="10" ma:displayName="Category" ma:format="Dropdown" ma:internalName="Format">
      <xsd:simpleType>
        <xsd:restriction base="dms:Choice">
          <xsd:enumeration value="Office Templates"/>
          <xsd:enumeration value="Fonts"/>
          <xsd:enumeration value="e-Templates"/>
          <xsd:enumeration value="Guidelines"/>
          <xsd:enumeration value="Holiday Cards"/>
          <xsd:enumeration value="Presentations"/>
          <xsd:enumeration value="Stationery"/>
          <xsd:enumeration value="Outlook"/>
          <xsd:enumeration value="Collateral"/>
          <xsd:enumeration value="Employee Communications"/>
          <xsd:enumeration value="DVD &amp; CD Labels"/>
          <xsd:enumeration value="Reports"/>
          <xsd:enumeration value="Assets"/>
        </xsd:restriction>
      </xsd:simpleType>
    </xsd:element>
    <xsd:element name="Template_x0020_Type" ma:index="11" nillable="true" ma:displayName="Template Type" ma:format="Dropdown" ma:internalName="Template_x0020_Type" ma:readOnly="false">
      <xsd:simpleType>
        <xsd:restriction base="dms:Choice">
          <xsd:enumeration value="Word"/>
          <xsd:enumeration value="PowerPoint"/>
          <xsd:enumeration value="Email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72d38-01c7-478f-9d17-b4abdd9faf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B37E0C-3142-43B1-84CF-C477273B2B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B3489D-5912-4CD1-9226-8433DFA24810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05f30027-ee48-4e27-9220-f2cd5eea713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c8d72d38-01c7-478f-9d17-b4abdd9faf2f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2CC052-CE5D-436A-98C4-635E6B3B544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51D17E6-4DD1-45BA-BD40-7ED4BA73A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f30027-ee48-4e27-9220-f2cd5eea7137"/>
    <ds:schemaRef ds:uri="c8d72d38-01c7-478f-9d17-b4abdd9faf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CA_Corp_and_Event_Template_light_and_dark_2018_16x9</Template>
  <TotalTime>2651</TotalTime>
  <Words>1475</Words>
  <Application>Microsoft Office PowerPoint</Application>
  <PresentationFormat>On-screen Show (16:9)</PresentationFormat>
  <Paragraphs>222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 Unicode MS</vt:lpstr>
      <vt:lpstr>Arial</vt:lpstr>
      <vt:lpstr>Calibri</vt:lpstr>
      <vt:lpstr>Wingdings</vt:lpstr>
      <vt:lpstr>Title and Content white 16x9</vt:lpstr>
      <vt:lpstr>Corp and Event Divider</vt:lpstr>
      <vt:lpstr>Title and Content MASTER - dark</vt:lpstr>
      <vt:lpstr>Corp and Event Divider dark</vt:lpstr>
      <vt:lpstr>Identity Portal Forms</vt:lpstr>
      <vt:lpstr>Agenda</vt:lpstr>
      <vt:lpstr>What Are Forms?</vt:lpstr>
      <vt:lpstr>Forms are what the end users see when they submit requests in Identity Portal</vt:lpstr>
      <vt:lpstr>What Are Forms? Submitting information to the backend system</vt:lpstr>
      <vt:lpstr>Where Do We See Forms in IDP?</vt:lpstr>
      <vt:lpstr>Where Do We See Forms? Almost everywhere</vt:lpstr>
      <vt:lpstr>Where Do We See Forms? Access Request</vt:lpstr>
      <vt:lpstr>Where Do We See Forms? Module Action</vt:lpstr>
      <vt:lpstr>Where Do We See Forms? My Requests</vt:lpstr>
      <vt:lpstr>Where Do We See Forms? Approval Tasks – Request Information</vt:lpstr>
      <vt:lpstr>Where Do We See Forms? Approval Tasks – Process Information</vt:lpstr>
      <vt:lpstr>Where Do We See Forms? Self Registration</vt:lpstr>
      <vt:lpstr>Form Properties, Types and Options</vt:lpstr>
      <vt:lpstr>Form Properties, Types and Options Property General Configuration</vt:lpstr>
      <vt:lpstr>Form Properties, Types and Options Property General Configuration</vt:lpstr>
      <vt:lpstr>Form Properties, Types and Options Property General Configuration</vt:lpstr>
      <vt:lpstr>Form Properties, Types and Options Property General Configuration</vt:lpstr>
      <vt:lpstr>Form Properties, Types and Options Display types</vt:lpstr>
      <vt:lpstr>Form Properties, Types and Options Server types</vt:lpstr>
      <vt:lpstr>Handlers and API / Prop 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Handlers and API / Prop Context Prop Context</vt:lpstr>
      <vt:lpstr>PowerPoint Presentation</vt:lpstr>
      <vt:lpstr>Plugins and Service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 &amp; Visual Style Samples</dc:title>
  <dc:creator>Franco, David</dc:creator>
  <cp:lastModifiedBy>Franco, David</cp:lastModifiedBy>
  <cp:revision>163</cp:revision>
  <dcterms:created xsi:type="dcterms:W3CDTF">2018-07-25T12:59:34Z</dcterms:created>
  <dcterms:modified xsi:type="dcterms:W3CDTF">2018-08-03T16:22:06Z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0x01010092BA2EAAD2A8D84C99E208EBB3CF8084</vt:lpwstr>
  </property>
  <property fmtid="{D5CDD505-2E9C-101B-9397-08002B2CF9AE}" pid="3" name="Order">
    <vt:r8>33900</vt:r8>
  </property>
  <property fmtid="{D5CDD505-2E9C-101B-9397-08002B2CF9AE}" pid="4" name="f3ef05008f5c47ed945cb3972d501d34">
    <vt:lpwstr>Global (All)|2653d4d8-fc9f-450e-8ead-a4fb4448f331</vt:lpwstr>
  </property>
  <property fmtid="{D5CDD505-2E9C-101B-9397-08002B2CF9AE}" pid="5" name="b5a8983b3d0a43298f04595197d676ef">
    <vt:lpwstr>Secondary|fe184a4a-0676-4fe8-b30e-fc872b7e68bd</vt:lpwstr>
  </property>
  <property fmtid="{D5CDD505-2E9C-101B-9397-08002B2CF9AE}" pid="6" name="TaxCatchAll">
    <vt:lpwstr>4;#English|ba47a43d-b3eb-4355-b2f6-475b364557e3;#3;#Global (All)|2653d4d8-fc9f-450e-8ead-a4fb4448f331;#2;#Secondary|fe184a4a-0676-4fe8-b30e-fc872b7e68bd;#1;#Company Data|5bab93c5-d04b-4c34-a019-2bb170cba85d</vt:lpwstr>
  </property>
  <property fmtid="{D5CDD505-2E9C-101B-9397-08002B2CF9AE}" pid="7" name="eac2fd8918474fbf8d5df3abf268b857">
    <vt:lpwstr>English|ba47a43d-b3eb-4355-b2f6-475b364557e3</vt:lpwstr>
  </property>
  <property fmtid="{D5CDD505-2E9C-101B-9397-08002B2CF9AE}" pid="8" name="iecab73df2ce4188937826d98af6841f">
    <vt:lpwstr>Company Data|5bab93c5-d04b-4c34-a019-2bb170cba85d</vt:lpwstr>
  </property>
  <property fmtid="{D5CDD505-2E9C-101B-9397-08002B2CF9AE}" pid="9" name="GEO">
    <vt:lpwstr>3;#Global (All)|2653d4d8-fc9f-450e-8ead-a4fb4448f331</vt:lpwstr>
  </property>
  <property fmtid="{D5CDD505-2E9C-101B-9397-08002B2CF9AE}" pid="10" name="RecordType">
    <vt:lpwstr>2;#Secondary|fe184a4a-0676-4fe8-b30e-fc872b7e68bd</vt:lpwstr>
  </property>
  <property fmtid="{D5CDD505-2E9C-101B-9397-08002B2CF9AE}" pid="11" name="Confidentiality">
    <vt:lpwstr>1;#Company Data|5bab93c5-d04b-4c34-a019-2bb170cba85d</vt:lpwstr>
  </property>
  <property fmtid="{D5CDD505-2E9C-101B-9397-08002B2CF9AE}" pid="12" name="_dlc_DocId">
    <vt:lpwstr>ME4JTN3FEFVX-1225302172-509</vt:lpwstr>
  </property>
  <property fmtid="{D5CDD505-2E9C-101B-9397-08002B2CF9AE}" pid="13" name="CALanguage">
    <vt:lpwstr>4;#English|ba47a43d-b3eb-4355-b2f6-475b364557e3</vt:lpwstr>
  </property>
  <property fmtid="{D5CDD505-2E9C-101B-9397-08002B2CF9AE}" pid="14" name="_dlc_DocIdItemGuid">
    <vt:lpwstr>3e3e0acc-4b43-4753-a9dd-5ae55c1e494d</vt:lpwstr>
  </property>
  <property fmtid="{D5CDD505-2E9C-101B-9397-08002B2CF9AE}" pid="15" name="_dlc_DocIdUrl">
    <vt:lpwstr>https://caone.sharepoint.com/sites/marketing/brandcenter/_layouts/15/DocIdRedir.aspx?ID=ME4JTN3FEFVX-1225302172-509, ME4JTN3FEFVX-1225302172-509</vt:lpwstr>
  </property>
</Properties>
</file>